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61" r:id="rId2"/>
    <p:sldId id="320" r:id="rId3"/>
    <p:sldId id="262" r:id="rId4"/>
    <p:sldId id="438" r:id="rId5"/>
    <p:sldId id="263" r:id="rId6"/>
    <p:sldId id="264" r:id="rId7"/>
    <p:sldId id="265" r:id="rId8"/>
    <p:sldId id="266" r:id="rId9"/>
    <p:sldId id="440" r:id="rId10"/>
    <p:sldId id="321" r:id="rId11"/>
    <p:sldId id="439" r:id="rId12"/>
    <p:sldId id="322" r:id="rId13"/>
    <p:sldId id="324" r:id="rId14"/>
    <p:sldId id="325" r:id="rId15"/>
    <p:sldId id="441" r:id="rId16"/>
    <p:sldId id="444" r:id="rId17"/>
    <p:sldId id="326" r:id="rId18"/>
    <p:sldId id="447" r:id="rId19"/>
    <p:sldId id="328" r:id="rId20"/>
    <p:sldId id="338" r:id="rId21"/>
    <p:sldId id="336" r:id="rId22"/>
    <p:sldId id="337" r:id="rId23"/>
    <p:sldId id="329" r:id="rId24"/>
    <p:sldId id="330" r:id="rId25"/>
    <p:sldId id="331" r:id="rId26"/>
    <p:sldId id="332" r:id="rId27"/>
    <p:sldId id="334" r:id="rId28"/>
    <p:sldId id="442" r:id="rId29"/>
    <p:sldId id="333" r:id="rId30"/>
    <p:sldId id="340" r:id="rId31"/>
    <p:sldId id="443" r:id="rId32"/>
    <p:sldId id="339" r:id="rId33"/>
    <p:sldId id="342" r:id="rId34"/>
    <p:sldId id="449" r:id="rId35"/>
    <p:sldId id="450" r:id="rId36"/>
    <p:sldId id="451" r:id="rId37"/>
    <p:sldId id="341" r:id="rId38"/>
    <p:sldId id="448" r:id="rId39"/>
    <p:sldId id="454" r:id="rId40"/>
    <p:sldId id="433" r:id="rId41"/>
    <p:sldId id="437" r:id="rId42"/>
    <p:sldId id="436" r:id="rId43"/>
    <p:sldId id="434" r:id="rId44"/>
    <p:sldId id="435" r:id="rId45"/>
    <p:sldId id="343" r:id="rId46"/>
    <p:sldId id="344" r:id="rId47"/>
    <p:sldId id="347" r:id="rId48"/>
    <p:sldId id="445" r:id="rId49"/>
    <p:sldId id="351" r:id="rId50"/>
    <p:sldId id="453" r:id="rId51"/>
    <p:sldId id="452" r:id="rId52"/>
    <p:sldId id="350" r:id="rId53"/>
    <p:sldId id="349" r:id="rId54"/>
    <p:sldId id="345" r:id="rId55"/>
    <p:sldId id="346" r:id="rId56"/>
    <p:sldId id="358" r:id="rId57"/>
    <p:sldId id="359" r:id="rId58"/>
    <p:sldId id="360" r:id="rId59"/>
    <p:sldId id="352" r:id="rId60"/>
    <p:sldId id="455" r:id="rId61"/>
    <p:sldId id="368" r:id="rId62"/>
    <p:sldId id="288" r:id="rId63"/>
    <p:sldId id="354" r:id="rId64"/>
    <p:sldId id="355" r:id="rId65"/>
    <p:sldId id="456" r:id="rId66"/>
    <p:sldId id="356" r:id="rId67"/>
    <p:sldId id="366" r:id="rId68"/>
    <p:sldId id="464" r:id="rId69"/>
    <p:sldId id="362" r:id="rId70"/>
    <p:sldId id="465" r:id="rId71"/>
    <p:sldId id="463" r:id="rId72"/>
    <p:sldId id="367" r:id="rId73"/>
    <p:sldId id="369" r:id="rId74"/>
    <p:sldId id="466" r:id="rId75"/>
    <p:sldId id="371" r:id="rId76"/>
    <p:sldId id="459" r:id="rId77"/>
    <p:sldId id="457" r:id="rId78"/>
    <p:sldId id="460" r:id="rId79"/>
    <p:sldId id="461" r:id="rId80"/>
    <p:sldId id="370" r:id="rId81"/>
    <p:sldId id="374" r:id="rId82"/>
    <p:sldId id="375" r:id="rId83"/>
    <p:sldId id="462" r:id="rId84"/>
    <p:sldId id="377" r:id="rId85"/>
    <p:sldId id="378" r:id="rId86"/>
    <p:sldId id="379" r:id="rId87"/>
    <p:sldId id="381" r:id="rId88"/>
    <p:sldId id="382" r:id="rId89"/>
    <p:sldId id="383" r:id="rId90"/>
    <p:sldId id="384" r:id="rId91"/>
    <p:sldId id="385" r:id="rId92"/>
    <p:sldId id="386" r:id="rId93"/>
    <p:sldId id="432" r:id="rId94"/>
    <p:sldId id="472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95" r:id="rId104"/>
    <p:sldId id="467" r:id="rId105"/>
    <p:sldId id="408" r:id="rId106"/>
    <p:sldId id="473" r:id="rId107"/>
    <p:sldId id="468" r:id="rId108"/>
    <p:sldId id="470" r:id="rId109"/>
    <p:sldId id="471" r:id="rId1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912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591" autoAdjust="0"/>
  </p:normalViewPr>
  <p:slideViewPr>
    <p:cSldViewPr>
      <p:cViewPr varScale="1">
        <p:scale>
          <a:sx n="144" d="100"/>
          <a:sy n="144" d="100"/>
        </p:scale>
        <p:origin x="1098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9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7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3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2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5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81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95144-FF25-497B-A768-1734C4393044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67084-A8CF-4416-987F-580BFB602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iaoyi.Ji@uv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3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6.g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solutions.com/academic-solutions/membership-resources/member-profile/conducting-analyses-results/videos/chi-squar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ssolutions.com/academic-solutions/resources/directory-of-statistical-analyses/regression/" TargetMode="External"/><Relationship Id="rId2" Type="http://schemas.openxmlformats.org/officeDocument/2006/relationships/hyperlink" Target="http://www.statisticssolutions.com/academic-solutions/resources/directory-of-statistical-analyses/correlation-pearson-kendall-spearma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1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4400"/>
            <a:ext cx="9144000" cy="435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Time &amp; Place: 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1:00 </a:t>
            </a:r>
            <a:r>
              <a:rPr lang="en-US" sz="2400" dirty="0" err="1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p.m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1:50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p.m. MWF in LA 006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Instructor: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Xiaoyi Ji (Sherry)	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Mailbox: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Faculty workroom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371600" marR="0" indent="-1371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Email: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sz="2400" u="sng" dirty="0">
                <a:solidFill>
                  <a:srgbClr val="0000FF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Xiaoyi.Ji@uvu.edu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sz="2400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Office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121V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marR="0" indent="-9715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Phone: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801-863-6057	  	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Office Hours: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MTTF 12:00-					1:00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pm or by appointment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971550" marR="0" indent="-9715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Prerequisite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Math 2050,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Math 2270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and Math 4710 with a C or better, or equivalent. </a:t>
            </a:r>
            <a:endParaRPr lang="en-US" sz="24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Text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Applied Multivariate Analysis with R by Brian </a:t>
            </a:r>
            <a:r>
              <a:rPr lang="en-US" sz="24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Everitt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Springer (2011)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8928" y="228600"/>
            <a:ext cx="5867953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Math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4400: 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Applied Multivariate Statistics</a:t>
            </a:r>
            <a:endParaRPr lang="en-US" sz="2400" dirty="0">
              <a:solidFill>
                <a:srgbClr val="FF000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54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152400"/>
            <a:ext cx="90678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Why multivariate analysis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Psychologists and other behavioral scientists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record the values of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subjects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2602383"/>
            <a:ext cx="5346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e.g. Data set: Personality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Cognition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3421150"/>
            <a:ext cx="8868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sampled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online measures of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These 16 items reflect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lower order factors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(verbal reasoning, letter series, matrix reasoning, and spatial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rotations)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476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10342" y="1859011"/>
                <a:ext cx="6027491" cy="2682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a diagonal matrix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take a slice parallel to x-y, you get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ellipse that’s tilted.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Tilt depends on relative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(and scale used in plotting)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342" y="1859011"/>
                <a:ext cx="6027491" cy="2682657"/>
              </a:xfrm>
              <a:prstGeom prst="rect">
                <a:avLst/>
              </a:prstGeom>
              <a:blipFill rotWithShape="0">
                <a:blip r:embed="rId2"/>
                <a:stretch>
                  <a:fillRect l="-1416" t="-1818" b="-4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https://onlinecourses.science.psu.edu/stat505/sites/onlinecourses.science.psu.edu.stat505/files/lesson04/r_0.7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8" y="1660314"/>
            <a:ext cx="2794343" cy="21496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00400" y="1143000"/>
                <a:ext cx="3429000" cy="49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1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0.7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143000"/>
                <a:ext cx="3429000" cy="491417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420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05200" y="880415"/>
            <a:ext cx="1492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times new roman"/>
              </a:rPr>
              <a:t>Overhead 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257800" y="940398"/>
                <a:ext cx="3387659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1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0.7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940398"/>
                <a:ext cx="3387659" cy="491417"/>
              </a:xfrm>
              <a:prstGeom prst="rect">
                <a:avLst/>
              </a:prstGeom>
              <a:blipFill rotWithShape="0">
                <a:blip r:embed="rId2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https://onlinecourses.science.psu.edu/stat505/sites/onlinecourses.science.psu.edu.stat505/files/lesson04/r_0.9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2" y="1429846"/>
            <a:ext cx="3139916" cy="253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733800" y="2057400"/>
            <a:ext cx="518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b="1" dirty="0" err="1">
                <a:solidFill>
                  <a:srgbClr val="000080"/>
                </a:solidFill>
                <a:latin typeface="Courier New"/>
              </a:rPr>
              <a:t>proc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b="1" dirty="0" err="1">
                <a:solidFill>
                  <a:srgbClr val="000080"/>
                </a:solidFill>
                <a:latin typeface="Courier New"/>
              </a:rPr>
              <a:t>gcontour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urier New"/>
              </a:rPr>
              <a:t>data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=a;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 New"/>
              </a:rPr>
              <a:t>plot</a:t>
            </a:r>
            <a:r>
              <a:rPr lang="en-US" sz="24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x1*x2=phi;</a:t>
            </a:r>
          </a:p>
          <a:p>
            <a:r>
              <a:rPr lang="en-US" sz="2400" b="1" dirty="0">
                <a:solidFill>
                  <a:srgbClr val="000080"/>
                </a:solidFill>
                <a:latin typeface="Courier New"/>
              </a:rPr>
              <a:t>run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en-US" sz="2400" b="1" dirty="0">
                <a:solidFill>
                  <a:srgbClr val="000080"/>
                </a:solidFill>
                <a:latin typeface="Courier New"/>
              </a:rPr>
              <a:t>quit</a:t>
            </a:r>
            <a:r>
              <a:rPr lang="en-US" sz="2400" dirty="0">
                <a:solidFill>
                  <a:srgbClr val="000000"/>
                </a:solidFill>
                <a:latin typeface="Courier New"/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3058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onlinecourses.science.psu.edu/stat505/sites/onlinecourses.science.psu.edu.stat505/files/lesson04/r_0.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" y="941416"/>
            <a:ext cx="3928502" cy="30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8639" y="419029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latin typeface="times new roman"/>
              </a:rPr>
              <a:t>circular normal distribution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06588" y="4190290"/>
                <a:ext cx="5237706" cy="1481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= </a:t>
                </a:r>
                <a:r>
                  <a:rPr lang="en-US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l-G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l-GR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l-GR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l-G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diagonal matrix.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is “random” in the x-y plane.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take a slice parallel to x-y, you get a circle.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51" y="4444053"/>
                <a:ext cx="6983608" cy="1943994"/>
              </a:xfrm>
              <a:prstGeom prst="rect">
                <a:avLst/>
              </a:prstGeom>
              <a:blipFill rotWithShape="1">
                <a:blip r:embed="rId3"/>
                <a:stretch>
                  <a:fillRect l="-1223" t="-2194" b="-6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711095" y="941416"/>
            <a:ext cx="3422711" cy="369332"/>
            <a:chOff x="6281459" y="112221"/>
            <a:chExt cx="4563614" cy="492443"/>
          </a:xfrm>
        </p:grpSpPr>
        <p:sp>
          <p:nvSpPr>
            <p:cNvPr id="7" name="Rectangle 6"/>
            <p:cNvSpPr/>
            <p:nvPr/>
          </p:nvSpPr>
          <p:spPr>
            <a:xfrm>
              <a:off x="6281459" y="112221"/>
              <a:ext cx="1554272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0070C0"/>
                  </a:solidFill>
                  <a:latin typeface="times new roman"/>
                </a:rPr>
                <a:t>Overhead 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26410" y="112221"/>
                  <a:ext cx="2918663" cy="4555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1500" i="1" dirty="0">
                                <a:solidFill>
                                  <a:srgbClr val="C0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500" i="1" dirty="0">
                                <a:solidFill>
                                  <a:srgbClr val="C0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1500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=0</m:t>
                        </m:r>
                        <m:r>
                          <a:rPr lang="pt-BR" sz="1500" b="1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5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dirty="0">
                                <a:solidFill>
                                  <a:srgbClr val="C0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pt-BR" sz="1500" i="1" dirty="0">
                                <a:solidFill>
                                  <a:srgbClr val="C0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500" i="1" dirty="0">
                                <a:solidFill>
                                  <a:srgbClr val="C0000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pt-BR" sz="1500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= 1</m:t>
                        </m:r>
                        <m:r>
                          <a:rPr lang="pt-BR" sz="1500" b="1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pt-BR" sz="1500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pt-BR" sz="1500" i="1" dirty="0">
                            <a:solidFill>
                              <a:srgbClr val="C0000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= 0.0</m:t>
                        </m:r>
                      </m:oMath>
                    </m:oMathPara>
                  </a14:m>
                  <a:endParaRPr lang="en-US" sz="1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6410" y="112221"/>
                  <a:ext cx="2866810" cy="42479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16" y="1555634"/>
            <a:ext cx="3235875" cy="242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5041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38600" y="319675"/>
            <a:ext cx="1492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latin typeface="times new roman"/>
              </a:rPr>
              <a:t>Overhead 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93352" y="304798"/>
                <a:ext cx="3387659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BR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1</m:t>
                      </m:r>
                      <m:r>
                        <a:rPr lang="pt-BR" sz="24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pt-BR" sz="24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0.7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52" y="304798"/>
                <a:ext cx="3387659" cy="491417"/>
              </a:xfrm>
              <a:prstGeom prst="rect">
                <a:avLst/>
              </a:prstGeom>
              <a:blipFill rotWithShape="0">
                <a:blip r:embed="rId2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2400" y="3657600"/>
                <a:ext cx="875211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is not random in the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linear tilt (</a:t>
                </a:r>
                <a:r>
                  <a:rPr lang="en-US" sz="24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ie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., density is concentrated on a line).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take a slice parallel to x-y, you get an ellipse that’s tilted.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657600"/>
                <a:ext cx="8752115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905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33400" y="990600"/>
            <a:ext cx="5726954" cy="2245457"/>
            <a:chOff x="1545592" y="999338"/>
            <a:chExt cx="7635938" cy="2993942"/>
          </a:xfrm>
        </p:grpSpPr>
        <p:pic>
          <p:nvPicPr>
            <p:cNvPr id="11" name="Picture 10" descr="https://onlinecourses.science.psu.edu/stat505/sites/onlinecourses.science.psu.edu.stat505/files/lesson04/r_0.7.gif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592" y="999338"/>
              <a:ext cx="3604493" cy="2829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029" y="1183404"/>
              <a:ext cx="3746501" cy="2809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2818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52400"/>
            <a:ext cx="6266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Exponent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Multivariate 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2400" y="685800"/>
                <a:ext cx="8991600" cy="4302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Exponent Component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b="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value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function decreases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value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 as the distance between x and μ increases.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𝚺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a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chi-square distribution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specific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a squared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Mahalanobis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distance. It is calculated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bar>
                          </m:e>
                        </m:d>
                      </m:e>
                      <m:sup>
                        <m: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400" b="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err="1">
                            <a:latin typeface="Cambria Math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ba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).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85800"/>
                <a:ext cx="8991600" cy="4302781"/>
              </a:xfrm>
              <a:prstGeom prst="rect">
                <a:avLst/>
              </a:prstGeom>
              <a:blipFill rotWithShape="0">
                <a:blip r:embed="rId2"/>
                <a:stretch>
                  <a:fillRect l="-1017" t="-1135" r="-1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31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0" y="76200"/>
                <a:ext cx="9144000" cy="5068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7 - Multivariate Normality and Outliers</a:t>
                </a:r>
              </a:p>
              <a:p>
                <a:pPr marL="342900" indent="-342900">
                  <a:buAutoNum type="arabi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Q-Q Plot for Evaluating U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nivariate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Normality and Outliers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1: Rank data from the smallest to the largest,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),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ctrlP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 Find the corresponding percentiles of the ordered obs.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 Find the standard normal quantiles corresponding the percentile of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4: Plot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ctrlP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𝝓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plot is approximately linear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associated, then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say that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draw from normal distribution.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5068695"/>
              </a:xfrm>
              <a:prstGeom prst="rect">
                <a:avLst/>
              </a:prstGeom>
              <a:blipFill rotWithShape="0">
                <a:blip r:embed="rId2"/>
                <a:stretch>
                  <a:fillRect l="-1000" t="-963" b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317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0" y="76200"/>
                <a:ext cx="9144000" cy="5509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7 - Multivariate Normality and Outliers</a:t>
                </a:r>
              </a:p>
              <a:p>
                <a:pPr marL="342900" indent="-342900">
                  <a:buAutoNum type="arabi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Multivariate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Normality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Compute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Mahalanobis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b="1" i="1" dirty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 err="1">
                            <a:latin typeface="Cambria Math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bar>
                    <m:r>
                      <a:rPr lang="en-US" sz="2400" b="1" i="1" dirty="0">
                        <a:latin typeface="Cambria Math"/>
                        <a:cs typeface="Times New Roman" panose="02020603050405020304" pitchFamily="18" charset="0"/>
                      </a:rPr>
                      <m:t>).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2: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2400" b="1" i="1" dirty="0">
                            <a:latin typeface="Cambria Math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the smallest to the largest,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4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),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d>
                          <m:dPr>
                            <m:ctrlP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b>
                      <m:sup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 Find the corresponding percentiles of the ordered obs.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 Find the standard normal quantiles corresponding the percentile of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𝒄𝒉𝒊𝒔𝒒𝒖𝒓𝒆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degrees of freedom.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4: Plot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d>
                          <m:dPr>
                            <m:ctrlP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  <m:sup>
                        <m:r>
                          <a:rPr lang="en-US" sz="2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𝒄𝒉𝒊𝒔𝒒𝒖𝒓𝒆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sub>
                      <m:sup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plot is approximately linear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associated, then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say that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draw from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multinormal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distribution.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5509585"/>
              </a:xfrm>
              <a:prstGeom prst="rect">
                <a:avLst/>
              </a:prstGeom>
              <a:blipFill rotWithShape="0">
                <a:blip r:embed="rId2"/>
                <a:stretch>
                  <a:fillRect l="-1000" t="-886" b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4384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9427" y="1853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normality of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three numerical variables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(Table 1.2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1" y="849532"/>
            <a:ext cx="9019822" cy="2808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287932"/>
            <a:ext cx="5100190" cy="361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41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313" y="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1.6.2 Examine multivariate normality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(Check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variable)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743200"/>
            <a:ext cx="5475678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3" y="762000"/>
            <a:ext cx="888317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1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412" y="83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1.6.2 Examine multivariate normality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(Check multivariate normal and outliers)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31788"/>
            <a:ext cx="8700508" cy="2702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733800"/>
            <a:ext cx="4981575" cy="30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810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https://vincentarelbundock.github.io/Rdatasets/datasets.html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443538"/>
              </p:ext>
            </p:extLst>
          </p:nvPr>
        </p:nvGraphicFramePr>
        <p:xfrm>
          <a:off x="304801" y="914400"/>
          <a:ext cx="8229598" cy="5515536"/>
        </p:xfrm>
        <a:graphic>
          <a:graphicData uri="http://schemas.openxmlformats.org/drawingml/2006/table">
            <a:tbl>
              <a:tblPr/>
              <a:tblGrid>
                <a:gridCol w="484094"/>
                <a:gridCol w="430305"/>
                <a:gridCol w="537883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  <a:gridCol w="484094"/>
              </a:tblGrid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reason.4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reason.16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reason.17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reason.19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letter.7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letter.33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letter.34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letter.58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matrix.45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matrix.46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matrix.47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matrix.55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rotate.3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rotate.4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rotate.6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rotate.8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4" marR="7564" marT="75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68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4206" y="304800"/>
            <a:ext cx="8763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 may be interested in the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examination marks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by students for a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of different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40181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2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76200"/>
            <a:ext cx="8229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Environmentalists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 assess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pollution levels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 set of cities along with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noting other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cities related to climate and human ecology.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7800"/>
            <a:ext cx="5562600" cy="50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1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066800"/>
            <a:ext cx="8610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statistical analysis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analysis of 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variables.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317616"/>
            <a:ext cx="60488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 What is multivariate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0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066800"/>
            <a:ext cx="8686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resemblance to how the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researcher thinks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interpretation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information is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simultaneously, giving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power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variables is understood better.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shifts from individual factors taken singly to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among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800" y="381000"/>
            <a:ext cx="6183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multivariate analysis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2396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733800"/>
            <a:ext cx="6017274" cy="2072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0770"/>
            <a:ext cx="8401016" cy="28226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28800" y="3200400"/>
            <a:ext cx="0" cy="53340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03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68" y="838200"/>
            <a:ext cx="87868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variables are chosen by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design. 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general, main requirements for the selection of variables to be used in an MVA are those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validity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 of the measures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as dependent or independent variables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 of variables we met:</a:t>
            </a:r>
          </a:p>
          <a:p>
            <a:pPr>
              <a:lnSpc>
                <a:spcPct val="150000"/>
              </a:lnSpc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68" y="228600"/>
            <a:ext cx="84670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How to choose variables?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5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568" y="228600"/>
            <a:ext cx="84670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four levels of measurements of variables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5602419" cy="42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1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-533400"/>
            <a:ext cx="4495800" cy="3377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350" y="2590800"/>
            <a:ext cx="8839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variables 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do cross tabulations.  The </a:t>
            </a:r>
            <a:r>
              <a:rPr lang="en-US" sz="2400" dirty="0">
                <a:solidFill>
                  <a:srgbClr val="54A8A8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Chi-Square"/>
              </a:rPr>
              <a:t>chi-square test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can be performed on a cross-tabulation of nominal scale data</a:t>
            </a:r>
            <a:r>
              <a:rPr lang="en-US" sz="2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Ordinal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variables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used to do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tables and cross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tabulations.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We can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use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median various percentiles such as the quartile, and the rank correlation on ordinal data.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269557"/>
            <a:ext cx="84963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of measurements of variables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4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33400"/>
            <a:ext cx="3962400" cy="59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8991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variables </a:t>
            </a:r>
            <a:r>
              <a:rPr lang="en-US" sz="24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used to do </a:t>
            </a:r>
            <a:r>
              <a:rPr lang="en-US" sz="2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make sense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two values with ratio.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e.g. It does not say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80 degrees is "twice as hot" as 40 degrees. Such a claim would depend on an arbitrary decision about where to "start" the temperature scale, namely, what temperature to call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zero.</a:t>
            </a:r>
            <a:endParaRPr lang="en-US" sz="2400" dirty="0" smtClean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US" sz="24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arithmetic operations are possible on a ratio scaled variable.  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statistic-like averages such as standard deviation and Pearson correlation.  Additionally, the tests such as the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-test,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-test,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Correlation (Pearson, Kendall, Spearman)"/>
              </a:rPr>
              <a:t>correlation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Regression"/>
              </a:rPr>
              <a:t>regression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are also included with ratio-level variables. 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do any mathematical procedure with ratio scale data that is not possible with nominal, ordinal, and interval scale data.</a:t>
            </a:r>
          </a:p>
        </p:txBody>
      </p:sp>
    </p:spTree>
    <p:extLst>
      <p:ext uri="{BB962C8B-B14F-4D97-AF65-F5344CB8AC3E}">
        <p14:creationId xmlns:p14="http://schemas.microsoft.com/office/powerpoint/2010/main" val="8326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27482"/>
              </p:ext>
            </p:extLst>
          </p:nvPr>
        </p:nvGraphicFramePr>
        <p:xfrm>
          <a:off x="152400" y="1524000"/>
          <a:ext cx="8763000" cy="2836332"/>
        </p:xfrm>
        <a:graphic>
          <a:graphicData uri="http://schemas.openxmlformats.org/drawingml/2006/table">
            <a:tbl>
              <a:tblPr firstRow="1" firstCol="1" bandRow="1"/>
              <a:tblGrid>
                <a:gridCol w="2190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03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11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911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level of measurements of </a:t>
                      </a:r>
                      <a:r>
                        <a:rPr lang="en-US" sz="2400" b="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variables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ED7D3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values can be ranked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difference of  </a:t>
                      </a:r>
                      <a:r>
                        <a:rPr lang="en-US" sz="2400" b="0" dirty="0" smtClean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values</a:t>
                      </a:r>
                      <a:r>
                        <a:rPr lang="en-US" sz="2400" b="0" baseline="0" dirty="0" smtClean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is consistency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zero </a:t>
                      </a:r>
                      <a:r>
                        <a:rPr lang="en-US" sz="2400" b="0" dirty="0" smtClean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has </a:t>
                      </a: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meaning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Nominal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Ordinal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Interval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Ratio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949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63673"/>
            <a:ext cx="6248942" cy="469432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15399"/>
              </p:ext>
            </p:extLst>
          </p:nvPr>
        </p:nvGraphicFramePr>
        <p:xfrm>
          <a:off x="228600" y="76200"/>
          <a:ext cx="8001000" cy="2560320"/>
        </p:xfrm>
        <a:graphic>
          <a:graphicData uri="http://schemas.openxmlformats.org/drawingml/2006/table">
            <a:tbl>
              <a:tblPr firstRow="1" firstCol="1" bandRow="1"/>
              <a:tblGrid>
                <a:gridCol w="19998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98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00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006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9839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level of measurements of variable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ED7D3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values can be ranked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difference of  </a:t>
                      </a:r>
                      <a:r>
                        <a:rPr lang="en-US" sz="2400" b="0" dirty="0" smtClean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values</a:t>
                      </a:r>
                      <a:r>
                        <a:rPr lang="en-US" sz="2400" b="0" baseline="0" dirty="0" smtClean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is consistency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zero </a:t>
                      </a:r>
                      <a:r>
                        <a:rPr lang="en-US" sz="2400" b="0" dirty="0" smtClean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has </a:t>
                      </a: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meaning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57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Nominal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57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Ordinal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57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Interval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57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Ratio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8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609600"/>
            <a:ext cx="4924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Multivariate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73" y="1600200"/>
            <a:ext cx="5410200" cy="186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3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8612" y="609600"/>
            <a:ext cx="42178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Data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and data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8" y="1582578"/>
            <a:ext cx="3641574" cy="1254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68" y="4036645"/>
            <a:ext cx="4667263" cy="173140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2895600" y="3080913"/>
            <a:ext cx="45719" cy="955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37" y="1252538"/>
            <a:ext cx="1390650" cy="20669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99532" y="2209800"/>
            <a:ext cx="3139468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5672" y="1632737"/>
            <a:ext cx="318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Relate Data set to math variable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3367715"/>
            <a:ext cx="318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Relate Data set to math variable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2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39197"/>
            <a:ext cx="4038600" cy="149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6126"/>
            <a:ext cx="1390650" cy="20669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V="1">
            <a:off x="4293327" y="914400"/>
            <a:ext cx="7620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286000"/>
                <a:ext cx="8839200" cy="4062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rows of the data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random sample from a studied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is, 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rows of the data matrix are </a:t>
                </a:r>
                <a:r>
                  <a:rPr lang="en-US" sz="2400" b="1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 of one another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columns of the data matrix do not represent a random sample, and are in general </a:t>
                </a:r>
                <a:r>
                  <a:rPr lang="en-US" sz="2400" b="1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</a:t>
                </a:r>
                <a:r>
                  <a:rPr lang="en-US" sz="2400" b="1" u="sng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another but instead typically </a:t>
                </a:r>
                <a:r>
                  <a:rPr lang="en-US" sz="2400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="1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nterrelated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Multivariate analysis is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particularly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concerned with this information about the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b="1" u="sng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nterrelationship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0"/>
                <a:ext cx="8839200" cy="4062651"/>
              </a:xfrm>
              <a:prstGeom prst="rect">
                <a:avLst/>
              </a:prstGeom>
              <a:blipFill rotWithShape="0">
                <a:blip r:embed="rId4"/>
                <a:stretch>
                  <a:fillRect l="-966" t="-1051" r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14028" y="261961"/>
                <a:ext cx="465064" cy="1363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028" y="261961"/>
                <a:ext cx="465064" cy="13636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797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0"/>
            <a:ext cx="9067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1.2.1 For given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1.1(page 4):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 data.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interpret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units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variables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variables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measurements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variables, respectively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08324"/>
            <a:ext cx="66198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2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206431"/>
              </p:ext>
            </p:extLst>
          </p:nvPr>
        </p:nvGraphicFramePr>
        <p:xfrm>
          <a:off x="152400" y="762000"/>
          <a:ext cx="8763000" cy="3688080"/>
        </p:xfrm>
        <a:graphic>
          <a:graphicData uri="http://schemas.openxmlformats.org/drawingml/2006/table">
            <a:tbl>
              <a:tblPr firstRow="1" firstCol="1" bandRow="1"/>
              <a:tblGrid>
                <a:gridCol w="21903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903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911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911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rgbClr val="ED7D3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can </a:t>
                      </a:r>
                      <a:r>
                        <a:rPr lang="en-US" sz="2400" b="0" dirty="0">
                          <a:solidFill>
                            <a:srgbClr val="ED7D3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be ranked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difference </a:t>
                      </a:r>
                      <a:r>
                        <a:rPr lang="en-US" sz="2400" b="0" baseline="0" dirty="0" smtClean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is consistency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The zero </a:t>
                      </a:r>
                      <a:r>
                        <a:rPr lang="en-US" sz="2400" b="0" dirty="0" smtClean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has </a:t>
                      </a:r>
                      <a:r>
                        <a:rPr lang="en-US" sz="2400" b="0" dirty="0">
                          <a:solidFill>
                            <a:srgbClr val="92D05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meaning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Nominal: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Sex, depression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Ordinal: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Interval: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IQ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No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Ratio: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Weight, age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Yes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81000" y="152400"/>
            <a:ext cx="593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Sex, age, IQ, depression, health,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3286" y="4648200"/>
                <a:ext cx="8562703" cy="1953996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a random sample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10 students’ scores.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is,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 </m:t>
                    </m:r>
                    <m:sSubSup>
                      <m:sSub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400" b="1" u="sn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 of one </a:t>
                </a:r>
                <a:r>
                  <a:rPr lang="en-US" sz="2400" b="1" u="sng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another.</a:t>
                </a:r>
              </a:p>
              <a:p>
                <a:endParaRPr lang="en-US" sz="2400" b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columns of the data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six different variables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general </a:t>
                </a:r>
                <a:r>
                  <a:rPr lang="en-US" sz="2400" b="1" u="sng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</a:t>
                </a:r>
                <a:r>
                  <a:rPr lang="en-US" sz="2400" b="1" u="sng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independent. </a:t>
                </a:r>
                <a:endParaRPr lang="en-US" sz="2400" b="1" u="sng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6" y="4648200"/>
                <a:ext cx="8562703" cy="1953996"/>
              </a:xfrm>
              <a:prstGeom prst="rect">
                <a:avLst/>
              </a:prstGeom>
              <a:blipFill rotWithShape="0">
                <a:blip r:embed="rId2"/>
                <a:stretch>
                  <a:fillRect l="-1067" t="-1553" r="-1351" b="-5901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35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199" y="152400"/>
            <a:ext cx="9067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1.2.1 For given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1.1(page 4):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 data. 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 startAt="2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Table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matrix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statistical software.</a:t>
            </a:r>
          </a:p>
          <a:p>
            <a:endParaRPr lang="en-US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Tools, Install Packages, MVA</a:t>
            </a:r>
          </a:p>
          <a:p>
            <a:endParaRPr lang="en-US" sz="240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(“MVA”)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hypo&lt;-read.csv(“~/hypo.csv”)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</a:t>
            </a:r>
            <a:endParaRPr lang="en-US" sz="2400" dirty="0" smtClean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9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199" y="152400"/>
            <a:ext cx="9067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1.2.1 For given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1.1(page 4):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 data. 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 startAt="2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Table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matrix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statistical software.</a:t>
            </a:r>
          </a:p>
          <a:p>
            <a:endParaRPr lang="en-US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</a:t>
            </a: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7253654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57599"/>
            <a:ext cx="6705600" cy="27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6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jpeg;base64,/9j/4AAQSkZJRgABAQAAAQABAAD/2wBDAAoHBwgHBgoICAgLCgoLDhgQDg0NDh0VFhEYIx8lJCIfIiEmKzcvJik0KSEiMEExNDk7Pj4+JS5ESUM8SDc9Pjv/2wBDAQoLCw4NDhwQEBw7KCIoOzs7Ozs7Ozs7Ozs7Ozs7Ozs7Ozs7Ozs7Ozs7Ozs7Ozs7Ozs7Ozs7Ozs7Ozs7Ozs7Ozv/wAARCAFaAPYDASIAAhEBAxEB/8QAGwABAAMBAQEBAAAAAAAAAAAAAAQFBgMCAQf/xABPEAAABQICAwkNAwoFAwUAAAAAAQIDBAURBhITITEHNUFRVWF0kbIUFRciU3GBk5ShsdHSMpLBFiMzNjdCUnJz8CRiwuHxNEOCJ0VGVFb/xAAaAQEAAwEBAQAAAAAAAAAAAAAAAQIFAwQG/8QAMxEAAgECAwYEBQQDAQEAAAAAAAECAxEEEiETMTIzQVEUUmGhFSJxgZGxwdHhI/DxBUL/2gAMAwEAAhEDEQA/AKir1eptVqc23UZaEIkOElKX1ERESjsRFcQ+/dW5Ume0L+YVvf2odKc7RiEPooQjlWh8/Ocsz1JvfurcqTPaF/MO/dW5Ume0L+YhALZI9iueXcm9+6typM9oX8w791blSZ7Qv5iEAZI9hnl3JvfurcqTPaF/MO/dW5Ume0L+YhAGSPYZ5dyb37q3Kkz2hfzDv3VuVJntC/mIQBkj2GeXcm9+6typM9oX8w791blSZ7Qv5iEAZI9hnl3JvfurcqTPaF/MO/dW5Ume0L+YhAGSPYZ5dyb37q3Kkz2hfzDv3VuVJntC/mIQBkj2GeXcm9+6typM9oX8w791blSZ7Qv5iEAZI9hnl3JvfurcqTPaF/MO/dW5Ume0L+YhAGSPYZ5dyb37q3Kkz2hfzDv3VuVJntC/mIQBkj2GeXcm9+6typM9oX8w791blSZ7Qv5iEAZI9hnl3JvfurcqTPaF/MO/dW5Ume0L+YhAGSPYZ5dyb37q3Kkz2hfzDv3VuVJntC/mIQBkj2GeXcm9+6typM9oX8w791blSZ7Qv5iEAZI9hnl3NjgaozpdaebkzJD6CjqMkuOqURHmTrsZgI259v6/0VXaSAxcakquhsYNt0tSkre/tQ6U52jEITa3v7UOlOdoxCG1DhRjT4mAABYqAAAAAAAAAAAAAAAAAAAAAAAAAAAAAAAAAAAAAAAAAAAAAAABqNz7f1/oqu0kA3Pt/X+iq7SQGJjecbWC5RSVvf2odKc7RiEJtb39qHSnO0YhDZhwox58TAAAsVAAAAAAAAAAAAAAAAAAAAAAAAAAAAAAAAAAAAAAAAAAAAAAAA1G59v6/wBFV2kgG59v6/0VXaSAxMbzjawXKKSt7+1DpTnaMQhNre/tQ6U52jEIbMOFGPPiYAAFioABOo1NXVqtHhII/wA6siUZcCdpn1Cs5KEXJ7kWjFyaSOEmFIiNsOPtmhMhvSN86bmX4DgY/RcWx4VYoT6qej85RXdEZF/BYr+j5GPzk9hjzYXE7em5NWa6HavR2c0k7oufySr+XN3rfMrX2EKyTFkQ3TalMLYcLalxNjG3xzWalTarEbhTXmEHGSo0oXYjO567DjJlLxHgF+dPSlUuC8SUPWsaiO3z9w81PF1ssak0sr7bztPD080oRbuigbwrXXmUOt0x5SFpJSTK2sjFfLgy4DmjlxnGF8BOJMrjb4sqk+m0mh9xS3Y+eMWbRqtmslO0c4Mx/FGDKompqJ12ARONPGkrlqM7e73hDF1siqSSy3t677EyoU8zhFu9jHO06YxCamux1JjvHZtw9ijHiJDkT5KY0VpTry/soTtMamufs8ov9U/goQMC/rdD/wDLsmO8cTJ0J1Laq/scnRSqxh3sVkej1GXOdgsRHHJDN9I2W1NjsYmfkhiDkt/qL5jU4Z1bodbtts72yGSXiauk4ou+0y1z/wC6Y5xr16k3GFtEnrfqWdKlCN5X3v2OD9GqMac3CeiLRIdtkbPaq+wSlYSxAlNzpT/oIh0oc+XUMWU12ZIcfcJ5KSU4q52uLHFOIKvBxPMajVGQ222ssqEr8UtRcAtKriNoqUbXtd7yI06WRzd7XMvIiyIjmjksOMr/AIXEmR+8cht6LiFrEplRcQoQ6b2piSSSJSVcAydVp7lKqkiC6d1MrtfjLaR+krDrRrylN06itJfh/Q51KSUVODuiIABsHqOAAAEgAACAAAAAAAAGo3Pt/X+iq7SQDc+39f6KrtJAYmN5xtYLlFJW9/ah0pztGIQm1vf2odKc7RiENmHCjHnxMAACxUDbYMhPQKLUK82wt180G1GQlJmZnwnbz26jGOixnZkpqMynM46skJLnMbTE9ckYcOHRKO+bBRWS0qkkR5lH5+v0jPxrnO1GG97/AKI9mGUY3qy3L9Tlgxiqw6y4zNgSiizkGh41tHa57DP39YzFbpq6TVZMJf8A2lnlPjTtI+oTixniLlNz7qfkLfGDaazQafiNlHjqRopFuA/+bl6SHFbWjWzVEkpaad+h0+SpTtC9466lxi1GGznRlVlyUl8o6cqWS1Gm583nGar2JIb9Lbo1GjKjwUHmUa/tOHziTuj78w+ip+JjI+cTgsNGVKM5Nv06L7DE1pKcopW/U/Sa8igqo9G79OyEGUYtHoS2+Km9xnqtiOmtUZVGoMVxmO6d3nXPtLEvHW9FA6N/pSMYIwWGjOmpyber0vpvGJrOM3GKXTXqa+ufs7ov9Q/goQMC/rbD/wDLsmLmdTZtT3P6O1CjOPrQszUlBXMi8YQsKUmoUzFsA5sR2OTmfLnK17JO4pCcfDVI31vIs4y28JW00LbDJ/8AqJWz220vbIVa8V0IlqL8lY52PbnL5C0w0V90OtlzPdshlV4UrxrUZUqTYzP9wUpwoyqvau2ketuhaUqkaayK+r6XJkCfFqOM6c/EgohN6VBaJB3K99uwR8Z/rZP/AJy+BD7RafLp2LKazNjrYcN5KiSsrGZXFjijDdZnYmmPRqe8404sjSsi1HqLhHpUqdPEx10y9/U42nOi9Nbmapuc6nF0X6TTIy247kL/AHRdH+VStHa+hRn8+v8ACwn0igM4WIq1iBxtDjetiMR3UpXH5/gMlVKg7Vak/OdKy3l5rFwFwF1C9OSrYnPDhirX7srOLp0cst7e4jJK6iLXrO2oT5MVpKnFIa0aCaNSUnmJRGSiLXfh1+YV4+qWtR3UtRna1zPgHvaPKnYtlQ4zc2M2cfMl5N1kaz8VXCnUfB+IjMxo7qWlqUSDWSzyaz2XsIWZV75jve+0fLnq17NgjKTmXYlU9pt1b2lRnyNZiLxtuYi/d18I7JitKipPQHrbWo3SM7JMjOxcXARekQELW2q6FKSfGR2A1rNOU1qNO219QNMKSRNW0w21JLQko0EjKo1HquXnsPbsZphx7Rxzfyumgk3PxStzcf4CuufGevaPSXXEKNSVqSZ7TI7XCwzIsVwI2iWhLmV7TGls1H4uwjynz67X5hDnMpYnvsoIyShZpIj4hwudrXOwXMzuZ3MxKTIbT6Go3Pt/X+iq7SQDc+39f6KrtJAYuN5xsYLlFJW9/ah0pztGIQm1vf2odKc7RiENmHCjHnxMtkUN1zC66ygjMm5GjUX+Wxa+sxUj9Sw8zEbwlApMzUdUQ5l9Ov4WH5pOiOQJz0R0rLZWaD5x4cJitrOcH0en0PViKGzjGS6rUssJwJFQr7CIzi2jQRrU4jakiL+yHui0p3EuInYsyUtLqiWtbplmMzIavAcZij0pufKPK7UnktMke22u3vuI2HoncO6bNY2FZ1ReZRkZfEeapi26lXL0Wj/U7Qw6UIZur1MNJZ7nlPMXzaNak347HYXGGmpdYlJoPdzrER8lKWhOsrkV9noIVdR3zlf1l9oxd4A/W6N/IvsmPdiJNYZy62ueWiltlHpc6R6TIxDOqaZtRdWqmtqJC1Fc1ERnq5tgg0OlUmoR3F1GrpgrSuyUGm+YrbRocMb5Yn/pufFQwY4UXOo5wUrWta30OtRRgoyte9zfzsNwJFOjSpuKFriF4jC1o8UuYuoVMfC9MnV5inQav3Q240panUo+yZcFh3q37NaT/XP/AFCPue/rW3/SX8B54OrGhOpnel+38HaSg6sYZd9u5LprdTKgVBcCtSULpi1J7nItRpI9pe/qGecxDV3n2n3Kg8p1m+jUatab7ReYVqRQsZyYztjZmuuMrI9l8x2+XpFBXKcqk1mVCURkTazy86T1l7h6KEY7VxmlqrrT8nGq3s1KL9GXOFok2oP1CqHU3YZMtmt59JXUoz1mXuuOFPruIalUmYbNUk5nnCSR5thcfULOeZUHc/jQ0llk1RWlc48u34WIcsGspplPqGI30lljtm2xfhWf/JF6THKU1KE6rSeto6fY6KLUowTt1ZX4n75UzEqyflvOOsGRsPKPxsu0h0pFZrlWqseAusSW0vrymolayFhiE/yhwnDrpHeTFPQybF7+u3WKbCP6107+sXwF4NTwzcorNFNbuqKSvGskm7MvZ+Fac9NXHdxSlUxJ5TTILXfiuZjM1qiS6FN7llpK6izIWnWlZcZCZihh5/F09DLS3FKesRJSZmeoha43zMU2iQ5J3ltMfnddzLURfgYrRqVIOmnK+ZbtNNC1SEJKbta3uVGI6AihdxGmQbvdLOkO6bZeb3il27Bsd0HZSOi/IVeDqUmqV5rTF/h45aZ0+CxbC67D0UcQ1htrN9zjUpJ18kfQ81/Db1DhwH3L/wCJausv4V7bdVuodKTRqHNgJenVxMN8zMjaNF7FfUY0i6iWNaZWIJJI3Y69NELhNJai/vnH54dy1HqMuAc6E6tam4Tllki9WMKclKKumbWVguiQm2XZOINEh9OZs1N/aLjLrESnYTp1TqkyPHq2eNGZS5p0o2329Q6413nw/wBF/BI9bnzane+7aE5lqi2IuM9Y8ynWWGdZ1Hf7d/odstN11TUdPv2OX5N4Y/8A1CPVigq0WHDnqZgzClsERGTpFa5iX+SOIOS3/d8xWzIciBJVHlNKadRbMhW0r6x76HFzc3pp+x5au7gt+TiAAPYeY1G59v6/0VXaSAbn2/r/AEVXaSAxMbzjawXKKSt7+1DpTnaMREINxxKC2qOxCXW9/ah0pztGPVDJg65COS6lplLyVLUs7EREd/wGtfLSv6GS1epb1NNjec5TajSI0ZWVVPZStPMeov8AT7x0xHR/ygnUqqQUXRUiSh237qi2mfov1ChxhPaqWJZL7DhONFlQhST1GRFwem4t8IYpbpVEnRpCizMpN2MR8Kj1WL0mXvGW6NWnQhUpr5l+/wDZ7lUhOrKEnp/BzxfV0M16HBh+LHpJpJJF/EVr/IaZLRI3SmZBakyoBqI+M9nwIh+WuurfdW64o1LWo1KUfCZja1HEbDcDD9TivtrmRE5Hms3jWsRHfqPrEV8LKMYQh1TT++v6ilXUpSlLumZGpkaapLIysZPL2/zGLvc/IzxbHsV7IX2TFjMpeHsTPKqEGrtQH3TzOsSLF43CZayHpmVRcGR3lQZiajVHUZCWgvEbHWpiFUobJReZq1rFIUslXaNqy13nTC53qWJrHctG58VDBjXYHnQ2XqmmfMbj90s5CW4e0zvccZ2G6HGgvPMYlZfdQgzQ2SCus+LaFKao15xlfW3R9hUi6lKLj6kirfs1pP8AXP8A1CPuefrW3/SX8AqU+I5gGmQ0SG1SGnjNbRH4yS8bb1jjgeZGg4kQ/LeQy0TayzrOxXMhChLwtVW6yJclt4O/YqZzi2qvIcbUaVokKNJlwGSj1jbVWklimVQ6swWZEoibk2/dy6z+Ci6hhZ6ycqElaTI0qdWaTLhK56xrMI4mRS8PVKO6uy2Um4wR8Jnqt12MWxcKipwqU+JafnQrQlHPKE9z/Yr8Zzl1bE6ozBZkRzKO0lPHfX79XoGnq9GgIoMKhKrMWCbFnHkuGV1qMtu3jMxlsHKgorh1Cpym2kRyNwicVrWvg8/CYqatUHKpVJE109bqzMuYuAuoVeHlKcaUXZQV7+pbaxjGU5K7l+hvsNUqnQ2ZdL7+xJrc5OXQpMr5rbS1/wB2GWw/Ddp+OYsR4rLZkZT94pIkhyHLaksnZxpZKSfORjbTp9IfxZSK4xMZSl2xyU5tbZkW0/h6BWdKpRlJN5lNPp1RMZwqKLStlfsX/fp6fOq1Jirbj1GOozjrNBHnKxatfD8x+XVB+Y/UHVz1rVJzWcz7SMuAWVZqhs4xk1KnvpVleztuIPUrUXuE/FTlKq8aPWoT7LctwiKTGzeNfZf++AMLS8M18ukl90/4ZNeptk9dU/yjvug7KR0X5CxoFOZp2DXe6J7ECRVCulx4yKyOIvQZ9YgYjkU2sVKiMlOZ0CWiS+slakFqvcVuM6uzVKulqIolRIiCaaNOw+My+HoFIU51aUKOq3tv7lpThCcqm/oi8oFIptDqzU1GJ4ThJulaMxFmI+DaM/jOlFSsQPE0X5mR+ebMtlj2l13FENZU6jEreCopvSGk1GCeQkKOylo1Fq9Fj9A7ulUoVo1HLMno9PxuOKnGrTcErW1PeNd58P8ARfwSPW58tTZVhaDNKkxbpMuA9YjYsnRJlLorcaQ26tmPlcSg7mg7FqPqHvAsyFGcqLc2W3GS+wTaVLO2s7jk4S8C011/c6KS8Unf/bFV+VNe5Vk/fFdKlyJshUiS8t51VrrWdzMan8lcPF/8rY+4X1DPVeHFgT1MQ5qZrRERk6krEfMPbQqUJStTjZ/Sx5qsaqV5O6+tyEAXAew8xqNz7f1/oqu0kA3Pt/X+iq7SQGJjecbWC5RSVvf2odKc7RiEJtb39qHSnO0YhDZhwox58TAWABYqAsAAAN0+dPwVSoJlT2ZlSlN6RTjxXJGzZ1jCjZxqxRsSUyPTq6tUWVGRkalFsPz/AO48GNjJ5W03HrY9eGaWZJ2l0uRKlW6LXKQ8uTARDqSDLRKjI1OefmHSl4lp61xIS8OQFmZoaU6aSufBfYINawjNpMcpjTiJsM9enZ1kRc5cArKTvvD/AK6O0QoqNCpRbg21r1ehZ1KsKizKzNpiOs0uhVhcBGHIDxJSlWY0EW0r8QxRIVVKrkjspbVJeshtGxNz2FzC83Qv1te/po+A7YHitxlTK/JsTMBs8l/3lmXB6NXpFKOWhhVVW9pfktUvVr7N7kyVjfDzECmwpUMiNMdJR3jTx7SM+fb1ippeJYVPp6IztAhy1ovd5wizKud9er+7C0wrPOu99aNOd11AlOtmfAvht7j9Axz7LkZ5xh1NltqNKi4jIKFPNF0K2rjr+RVllaq09E9D9CxFUqXQ0QVJw7Ae7qZ0h3bIsuzVs5xX4cVBrlQrEldMjNITEuhokEaUGRWuWrUY54//AEVF6J8h53P/ALVX6Gf4jzRpxjg3UW/6vudpTcsRke7+iLgyjw565k+op0kWA3nU3/EdjP8AAxMRjWA+8UaVQIZQDO1koLOguMVOF8QFQpTpPtG9EkoyPNlttxl1mLZ7CVNrCVSMN1FtZ2zHFdOyk83/AD1jvWjFVm8ReztZ62X43M503J00qVr9V3K9mr0ikVSZ3JTW6hEdMtF3UkroIr3tqPVr9w0iKlS1YSXXPyegZkPaPRaNNtpa725x+fyYr8OQuPJaU06g7KQotZDWM/sqe6X+JCcVQp2hJNu7Svd7iKFWfzLsn0IiKtDrlcpbKKNFiIKQWcm0lZwjMtR6uYcMUU8jxg/BgR0pzLQltttJEVzSXAIOHf1jp/SEfEbmGyhW6XU5KyIzjsZ0lz5Ul8LiK0lhqny7lH9yaadaHzb2yqfYoWDmksyo6apVFESlpUfiN/31+YcE45Ye/NTMPwHGP4UosZF6Rl5cl2bMdkvKNTjqzUoxxHojg4Sjmq3cn1u/Y4yxMk7Q0Ra4gOkrnNu0YlIYdbJSm1bW1XO5fAcqFTFVetRoREeVxfjmXAktZn1CvGxw2kqFhifX1mSXnk6CLfbfjL0/AdK8nQo5Yu73IrSSq1LvdvZxx9SGoNRZmREEUaSi3i7CUnVb4DLNkRuoIyuWYhsaMZ4jwbNpK1ZpUM9OxfaZbbfEvSQxzX6ZH8xDnhZSVOVKb1jp/DLV0nNTjuZpMexI0OtMNxmG2UHGSZpbSSSM7nr1DMjWbo2/0foqPiYyY6YJt4eLZTE2VWSRqNz7f1/oqu0kA3Pt/X+iq7SQGfjecaWC5RSVvf2odKc7RiEJtb39qHSnO0YhDZhwox58TAAAsVACS1T5L8B+chF2Y6kpWrivsEYQpJ3syWmt57ZaN55tpJpSa1EkjUdiK58Im1qiyqFO7llZVKNBKStN8qiPiHBMCUuAqeho1R0L0all+6eoyuNBFxi09AbhVymN1FLOpDhnZZecearUqKSlTV11XU7U4watPR9GS8AuyFR6oy+Zqp5RlGslfZJXN6LjLUq3fiHbZp0dohcVbFpy6f3spkJunw1fbQj7S/OYrHoU2hTorsyMaFXS8hJmXjERjhShK85SVnLcvojrOStFR1Uepb4/Sa8XupSV1G22REXDqF3NqEDCVDhUSVTkzVut6V9BrsWa99erj+AzUzEiJuKG609CIybynoc+00lq129I44ndnSqr3dObNs5baXGk3vZHAQ5LDymqdKpuS79TptlFznDe37FzGxjRIj6ZEfDDTTqNaVpd1l7hxx7AbTPZq8ZP+HqDZLuWzNb8St7xlRpajMnRKCzhypwcrpKJxh1ThXSRnq/EheWHjRqxnT37nd9Pv2KxrOpTcZ/bTqTMf/o6L0T5Dzuf/aq/Qz/ERMYSp7y4DM6AcNTDGVN15iWXH7hDw9XFUZcpKI2nVLa0JFmta4qqMpYLIt/9kupFYnM939HGNQJcqhP1ZlSFMsKyrQV85c9uLWIkJ2SzNachqWl8llozRtuLunyqzg2elt2NqkpLNGWZHpC2bC4RrI7Eths51Owc1HlGV0qcdSRkfGRf8CauKlTupJNPc7pfkQoRnZq6a36Ge3RcnfiKZkRPnGTprcdx0Z/ZU90v8SGcqqqjIqzvfFKymLXZSVlY78BeYWk6ZMo+HlYbnQdE4tZP5zWR6r6tReYNi1SpU07tNP7EbS85zatdFdh39Yqf0hHxGreqrVJ3TZLkg7MPETThnwEaSsfWKagYarqpMapsU81NtrS4nSLJGe2vVcRsWd3OV56TOhKiOPWMkGdysRW1Hw7BNSNOvXy3VsrQg5UqN7dbjE+H3qJU3CJBnFdUamHS1kZcXnIUo0NJxjLgRO4ZjLU+HaxNPFcyLmMTEYroUZWmiYZZS/tJS1EZJPqHSNTEU45JQzeqaKShRm8ylb0M81SZjsyLFNlaHJdjaJRWuRna/m1Db16vUiiqZoLtITObhtp+0uxJVbitt+Yz0fF8j8oe/E2OiQ6hs0NISeVKP7ufWKOXJcmzHZTyruPLNaj84rKhPETW1Vkl0fX+iY1Y0oPZu7f6GypWMqLFqDZsYfbiG4ZNqdQ5sSZ6+AU2LKT3pxMtCE5WXlE61bZYz1l6DuKAXVUxGdVpsCO/H/PQyItPm1rLiMvQQeFdKqpUtz0ev43jb7SFp71qiy3Rt/o/RUfExkxspGOoMxSVy8PR31pSSSU4q526hmqvOYqNQXIjw0RGzIiJpGwrEL4Pawgqc4Wt1uiuIySk5xle5ebn2/r/AEVXaSAbn2/r3RVdpIDxY3nGhguUUdb39qHSnO0YhCbW9/ah0pztGIQ2YcKMefEwBazsW0wF9gyklVsQNJWm7Mf8656Nhek7CtaoqUHN9CacHOaiupsaVDgwKRFwzLTlk1NhbjnMq2r++Yfm0uM5DlvRXSstlZoUXmMausRMRy8Urq0emySJp0jZ8XYlOz++cN0KmKbmRqsls20y20k4gysaVkXD6PgYysJUVOqk5Xz6v6/8PfiIucHZWy/oTcFSIkXCNSdnN6SMTxE4m19RkRbPSKHE2G+9K0TYS9PTZHjNOEd8t+AxPov7Oq1/VL/SIeGcSIgoVS6onT0yR4q0q16PnLmCCqRq1KtPWz1XdW6eok4SpwhPTTRmdT9ovONjujf9ZTeiF8TFViPDa6LIQ+wrTwHzI2Xi1+gz4xabo3/W03ohfEx3dSNWvSlHdqclBwpTjL0KLDlKOs1yPEymbZqzOnxILWfy9I1uLiiV+hOzoKfHpT5sqy/wbOrYfWOGFadKg4UnVWLHcdmS0m1HSgtZFsv16/QPuC6XV4M+RDn099MKa0aHTWnUR2Ox/Eh5cRVUqrqqXBuXfud6VNqCg1xf6jCcJDXbo9+/kfoyfiYzlVp7lKqr8Fza04ZEfGXAfUNHuj7+xuip+Jj2zkpYilJdUzzRTjRmn3RJjWxfhBUY/GqVMK7Z31uI/wCNXnIhCwVS2tM/XJ5GmJTyNRX/AHllwej42FPh+ru0SrszG7qSR5XE/wAST2kNTugT24TLNFhNaFp3/EO5dRKuZ2LrIz6h5qkKkKjw8OGev07neEoSjtpb4+/Yi4ZqBVzH3dsyxmolqZQrWSbFqL0FcVNcqlaRXZC5Mh9h5Dh5UEoyJJX1W5hTsvOxnkPMuKbcQd0qSdjIxrY+MYdTabi4lpzchJeKUlsrLTz/APHUO1Si6VTPGGaNrW6r6HKFRThklKzve5TTa3KrlThvSybztmhF0JsatZaz4xo8YIYd3Qae3JtoVIaJd9lsxiqreHG6PNgTITxvwJa0m0s9payOx+gSN0k7YnRb/wCsj4qHNOnUqwVLRWf2L/NCEnPV3R6x7NqjOIFMm68zFQlOgJBmSTKxXPz3uKOfiGfU6bHgy1JdSwd0uKTdZ+cxbU/GrnciYFbht1KMWojWXjpLz8Px5x8r9ApyqSVdobqlQ1KyuMq2tmf+4mjlouNOrCzW59GRUvUzTpyvfejLgADVPAAAAAAAAAAAAajc+39f6KrtJANz7f1/oqu0kBiY3nG1guUUlb39qHSnO0YhCbW9/ah0pztGIQ2YcKMefExwjbRXHMLYGOU2rRz6mstGZfaSjj6viQxI7yZ0qWltMmQ48TRWQS1GeUuYca9F1ssW9L6+p0pVNnd9ehYflXX+VZP3xoqNLexbhuoUma6p+Yz+eYWs7mfN16vSMMO0WZJgu6WK+4y4ZWzNqMjtxClbCQlH5Ek+jLU68oy+Z3RqqMVtzutEeoydK5dQx4kFPmEw6wUl0mnjzOIzHZZ8ZlwiOL0KTpynJ/8A07latRTUUuiNPhnETTDJ0erp01Of1eNtaM+Eub4C1xxCOp4hpEOIefTMklCi1lbMevqGDEpFTnNmwpEpxKo6TQ0pKrGgj4CP0jhPB/5trTdnr/06xxH+PJPU1eLcQSqXPZpFIlLjswmkoVoztmVbh9AoSxZXyUR99ZJ2PYaxVOuLedU66tS1rO6lKO5mY8jpSwlKEFFpNlJ4icpuSdjY4yabqtMp+JI6f0yCbfIuBRf73LqE3HFBqlTqzD0KE4+2mOlJqTa17mMSU+WUM4ZSXe5zO5tZjy38wkliGsl/7pK9aY86wlaDi4NfLe1+zOzr05JqSetiPLgSqdMKNMZUy8VjNCttjGk3R/1gj9ER2lDLyZUiW8b0l5bzp2LOtVz6x9lS5M10nZT7jyyTlJS1XMi4h6nSlKpCpJ7k7/c4KpFQlFdS5wlBpVTmPwaiVnXWz7mcNZkRK19fB1Dw5g2vInHFKA4s81icL7Blx34hRkZpMjI7GWwyFonE1cSzoSqkjJa329fXtFZ066m5UpKz6Pp9CYTpuKU1u7GixI4zToFFw8h0nn4ziVvKI9STM9nvMSMVJprmP4rdVK8VcdKVHmNNjuqxmZcFxgzcWp3SmtRrvmzGdzvx3HSVMkzndLKkOPrIsuZxWY7cQ4xwTjZ5uju/VnV4lO+nb2L2sYLqsSoLRDiOSYy1XacbLMWU9hGLKeweGcDOUyW4nu2e4S9ER3yJ1ber3jORsRViGzoY9RfQ2RWJOa5F5riDIkvy3jekPLdcVtUtVzFthXm4xqyVlrp1K7WlG7gnd+xzAAHvPIAAAAAAAAAAAajc+39f6KrtJANz7f1/oqu0kBiY3nG1guUUlb39qHSnO0YhCbW9/ah0pztGIQ2YcKMefEwAALFQAAAAAAAAAAAAAAAAAAAAAAAAAAAAAAAAAAAAAAAAAAAAAAANRufb+v8ARVdpIBufb+v9FV2kgMTG842sFyikre/tQ6U52jEITa3v7UOlOdoxCGzDhRjz4mAABYqAAAAAAAAAAAAAAAAAAAAAAAAAAAAAAAAAAAAAAAAAAAAAAABqNz7f1/oqu0kA3Pt/X+iq7SQGJjecbWC5RSVvf2odKc7RiEJtb39qHSnO0YhDZhwox58TAAAsVAAAAAAAAAAAAAAAAAAAAAAAAAAAAAAAAAAAAAAAAAAAAAAAA1G59v6/0VXaSAbn2/r/AEVXaSAxMbzjawXKKSt7+1DpTnaMQhNre/tQ6U52jEIbMOFGPPiYAAFioAAAAAAAAAAAAAAAAAAAAAAAAAAAAAAAAAAAAAAAAAAAAAAAGo3Pt/X+iq7SQDc+39f6KrtJAYmN5xtYLlFJW9/ah0pztGIQm1vf2odKc7RiENmHCjHnxMAACxUAAAAAAAAAAAAAAAAAAAAAAAAAAAAAAAAAAAAAAAAAAAAAAADUbn2/r/RVdpIBufb+v9FV2kgMTG842sFyikre/tQ6U52jEITa3v7UOlOdoxCGzDhRjz4mAABYqAAAAAAAAAAAAAAAAAAAAAAAAAAAAAAAAAAAAAAAAAAAAAAABqNz7f1/oqu0kA3Pt/X+iq7SQGJjecbWC5RSVvf2odKc7RiEJtb39qHSnO0YhDZhwox58TAAYtahT48anNOpQtDi0oNKlOEZOXK6tW0rahLdmFFsqgE5MBDkmKySjSTrROLPbbaZ29BDjJchrQRR47jSiP7SnM1y59W0E7jKRwFqVJRpVnmToijaUi0qc19GStm3aOdLph1BDysqzsWRvKm91nrK/Nq94jOrXGSV7FcAsKTCRLdfS4yp020XJCVkg75iI9Z8xmDUeGmbMI8z7DCVKRlVlNXjERa/SGZDK7XK8BImMtNm06xnJp5GYkrO6k6zIyvw6yCDFVNmNsJIzzHdVuBJazPqE3VrkW1sRwEmoxShzVtJJRNnZTecrHlPWV+fg9AimJTvqGrOx9AS0NstGk5DRm2aCMlEoyM7kOTujJwiQyRpP7PjGdxFycpxAS1FGU3laZu8W0sx29A4SG9E+pu1sp2sCdyGrHMBMhIjlFkPyGNLo1ISRZjTa+a+zzDlNZQxINLRqNtSUrTm2kRkR2PrBPWxNtLnABZS40dmnsKQ21pFtpUatKee5/5dlhGp0RU6ahhKVKI/GVl25S1n7iDMrXDi72IwCVUoncU5bRJWlB2UgllY8p6yvzjs3T2pFNaW0oylKUuyD2LIrai59fpDMrXGV3sV4DvMZSxIyIIyLRoVr4zSRn8RwEp3IasAE+FARNYQpBmSkO2e17EWvm9FlD1MhR4zT7qMym3Fp7mM+FJlmMz8xWLzmK5lexOV2uVwAAsVNRufb+v9FV2kgG59v6/0VXaSAxMbzjawXKKSt7+1DpTnaMQhNre/tQ6U52jEIbMOFGPPiYEl6e++zoXMposmxW+zlK1y9AjC1Uy29Do7azJCXVLSpRcWksInJRtcmKbvYg91vk4y4lWVbKSSgy4LD7IllIQSSjMNHe6lNkZGo/SerzFYWMqqSotQdhtMNojtuGjuU2iNJkR2seq5nz7RIiQ4rFcqsY15GERnfGy5jRs4OG17Di6tldr1OmS+iZTFNeJ5T3i5lN6M9XBly/AEzpLbCGW3VNpbM1FkM0mZnwnx7CFnIYhtYYWqLIOQfdibqNrIZeIrUOsuJFnsw4rKEsziiNqQZaikXL7J8SuLj2Bto9tBs5dyo7vfS+88gySt4yNRpLYdyPV6SBuepuS69oWlaYjJaDT4us77C8wsqmbcPEEZT0fOhtlhS2iTts2m+oc6wbklLEk5aJLC1GhLujJCknqM0qLmIyEqonbTRjI1fXcVsiS5KczuZSsRJSlJWJJcREDEh2PpNErKa05cxbSK5Hq6ha1CoSKZPdhRW22Y7SsmjNsjJwi4VXLXfb6RJhx48fFSk9zoU13OtxTCtZEZtGo0+gxDrWjdrpdDZ3ejKRya48hCXsrhtpNKVLuZ2PXt5uARuAX8aCyanpsMs8RcZ0sqtamVZDPKfVqPhFBwDpTqKTaXQpOLjvJLr2l0bayPKlCSTbg1D00ws2lmSk+LrK6iK19XCPr5JS22pr7ejTn406hxIibLIo7Gv7XMOhHXUEfc5kotbhbDtqIJSzclLWe1R3HppJ5jbd1NFtPi8wTbFMdJP2SPV5g6kPcfYs1yIhxKG21pctcnEEorle3xMcnnXH3VOuqNS16zO1riwo7Sp7EqmIIlOupJxkrazWi52LzpNXuFw5To05bTCCQSKQvRSVp/eQRZlK+8Si9JDzzrxhKzR1jTco7zPOzXHYyWFsteIkkkvJ49i5xyZedaJxLR2NwspmW21729wtID/dkqqyFpK7kV1drbNZDxHecp9EblRCyvOvKQt8i8ZsiIrER8F7md+YW2ltLakZetyuekOvIbbdPNoiNKTMtdjO9rgb7pttt38VozUm2oyM7cPoEtiW/OrMN2SvSL0qEmoy1qLNw8fnFsyzTk1CrGzIdcd0D/AIi2SJJbeG5/AROrk0aEYZtUzPyH35jynnjNa1ERGq22xW/AcrGZ2sdxfUmUUSgOr7teiGqURZ2UZjPxNm0tQ+4XzPTp5olEytUc8shf7pmtOs/74RDrOKk7aIlU7ta7ykYkvMJdS0s0k8jIu3CV7/gPZzHloYbWZOIjkZISorlr1mLRSm14xjpJrLlkNocJSMuZRGRKMy4LncxKpMWPOrkadCbSkkO/4iMWxv8AzJ40n7uoHXS1a6XJVNvRMzID6v7avOPg9K1OD0ZqNz7f1/oqu0kA3Pt/X+iq7SQGJjecbOC5RSVvf2odKc7RiEJtb39qHSnO0YhDZhwox58TBHYyO1+YSpk3upLKEsoZaZSZIQgzMiudzO5mZiKAlxTd2Qm0rFkmvTUpT+hU6krJfUyk3CL+a178+0RGJj0dbq21+M8hSFmor3I9o4AKqnBbkWc5PqdilOlCVDJRaJThOGVteYiMtvpHx6S6+ptS1a2kJbSZFaxFsHIBbKuxGZkxyqzHZ6Jy3jOQgkkS7bcpWK/HqIeZtRenE2lxLSEN3yoabJCSM9p2LhEUBGzjdO24Zpbrli1XJjTaEmTLimys246yla0FzGZCMzPksSlSkuXeWSiUpWu+YjI/cYjgIVOK3Ilzk+p3jTJEQnSYcNBPNm24XApJ8Y4AAskk7oq22d2Za2VktCG8xFa5puPK3icVmU03c+IjL8RyATZC7JC5i1sk0bbWQthEm1hwWo1qNR2ufEPgBYNtnSPIdiSG5DCzQ42rMlRcBj01KeYJ4m3DST6Mjn+Yrkf4EOICHFPegm0dmJTsbSaJWXSoNteojuk9o9w6hIgmrQqLKv7SFpJSFedJ6hGAQ4xe9EqTW5kl6oSHpaJSlJJxsyNGRBJSmx3KxEVh8ROkNvPPJWRLfSpLh2LWStojgGSNrWGZ3uTYdWlQGFsM6FTa1ZjS6whwr2tfxiMcW5j7Jv6NRJ7oSaHLJKxkZ3sXFrLgHAAyR1dhml3JKqhJXLalqWRvM5cq8pfu7L8fpHmLMkQpSZMdw23UnclF7xwAMsbWsMzvcGdzMz4QABYqajc+39f6KrtJANz7f1/oqu0kBiY3nG1guUUlb39qHSnO0YhD9Dmbm7s6a/MKpoQUhxTpJNkzy5jvbbzjj4LXuVkepP6h6I/+nhEknP2Z45YKu5NqJggG98Fr3KyPUn9QeC17lZHqD+oW+KYTz+zK+BxHlMEA3vgte5WR6k/qDwWvcrI9Sf1B8Uwnn9mPA4jymCAb3wWvcrI9Sf1B4LXuVkeoP6g+KYTz+zJ8DiPKYIBvfBa9ysj1J/UHgte5WR6g/qD4phPP7MjwOI8pggG98Fr3KzfqT+oPBa9ysj1J/UHxTCef2Y8DiPKYIBvfBa9ysj1B/UHgte5WR6k/qD4phPP7MeBxHlMEA3vgte5WR6k/qDwWvcrI9Qf1B8Uwnn9mPA4jymCAb3wWvcrI9Qf1B4LXuVkepP6g+KYTz+zHga/lMEA3vgte5Wb9Sf1B4LXuVkepP6g+KYTz+zHgcR5TBAN74LXuVm/UH9QeC17lZv1J/UHxTCef2Y8DiPKYIBvfBa9ysj1J/UHgte5WR6g/qD4phPP7MeBxHlMEA3vgte5WR6g/qDwWvcrI9Sf1B8Uwnn9mPA4jymCAb3wWvcrI9Qf1B4LXuVkepP6g+KYTz+zHga/lMEA3vgte5WR6k/qDwWvcrI9Sf1B8Uwnn9mPA1/KVW59v6/0VXaSA09DwY5h2auYucl8ltm1lJvLa5kd9p8QDPxFanWnnpu6NLDU5U6eWS1Ng1+hR/KQ9CsJ1wisS1ERc4+6VzyiusYEqF5PU0VPQsgFbpXPKK+8YaVzyivvGI2HqTnLIBW6VzyivvGGlc8or7xhsPUZyyAVulc8or7xhpXPKK6w2HqM5ZAK3SueUV94w0rnlFdYjYeozlkArdK55RX3jDSueUV1idh6jOWQCt0rnlFfeMNK55RX3jDYeozlkArdK55RX3jDSueUV94w2HqM5ZAK3SueUV94w0rnlFfeMNh6jOWQCt0rnlFfeMNK55RX3jDYeozlkArdK55RX3jDSueUV94w2HqM5ZAK3SueUV1hpXPKK6w2HqM5ZcICt0rnlFdYaVzyiusNh6jOWQCt0rnlFfeMNK55RX3jDYeozlkArdK55RXWGlc8or7xhsPUZyVN/Ql/MAiKWtRWUpRlzmA0cNHLTscJu7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304801"/>
            <a:ext cx="4114800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400" y="91500"/>
                <a:ext cx="90678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 1.2.1 For given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1.1(page 4):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 data.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 startAt="3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lphaLcPeriod" startAt="3"/>
                </a:pPr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 startAt="3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variables of age and weight.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1500"/>
                <a:ext cx="9067800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008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22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400" y="91500"/>
                <a:ext cx="90678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 1.2.1 For given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1.1(page 4):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hypo data.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 startAt="3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lphaLcPeriod" startAt="3"/>
                </a:pPr>
                <a:endParaRPr lang="en-US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 startAt="3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the variables of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age and weight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1500"/>
                <a:ext cx="9067800" cy="1938992"/>
              </a:xfrm>
              <a:prstGeom prst="rect">
                <a:avLst/>
              </a:prstGeom>
              <a:blipFill rotWithShape="0">
                <a:blip r:embed="rId2"/>
                <a:stretch>
                  <a:fillRect l="-1008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62200"/>
            <a:ext cx="7909104" cy="21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63312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The possible problem of missing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Complete-case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Omitting any case with a missing value on any of the variables. That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is,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observations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have any missing values.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3600"/>
            <a:ext cx="6762750" cy="385762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828800" y="3048000"/>
            <a:ext cx="609600" cy="3810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317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20640"/>
            <a:ext cx="8763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complete-case analysis is not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recommended: 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variables being measured, this can lead to a lot of observations being deleted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highly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and the variability increasing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to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estimates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unless the missing data are missing completely at random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50306"/>
            <a:ext cx="6324600" cy="36076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981200" y="4191000"/>
            <a:ext cx="533400" cy="3048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18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49906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1.3.1 For given hypo data, compute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deference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sample mean of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with/without deleting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observations that have any missing values.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4000"/>
            <a:ext cx="6324600" cy="36076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905000" y="2438400"/>
            <a:ext cx="533400" cy="3048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53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130076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Complete-case analysis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Omitting any case with a missing value on any of the variables. That is,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 any observations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have any missing values.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" y="3666652"/>
            <a:ext cx="7810656" cy="2886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90600"/>
            <a:ext cx="4381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8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7628964" cy="2819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200400" y="2043430"/>
            <a:ext cx="533400" cy="22606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6200" y="130076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Tx/>
              <a:buAutoNum type="arabicPeriod"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Complete-case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Deleting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observations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have any missing values.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33800"/>
            <a:ext cx="5715000" cy="303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76200"/>
            <a:ext cx="8991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Multiple imputation: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in with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plausible values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Imputation </a:t>
            </a:r>
            <a:r>
              <a:rPr lang="en-US" sz="24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mean/median/mode substitution: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missing value with sample mean, median, or mode for a given variable.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 Imputation: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given number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most similar 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interest. The similarity of two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determined using a distance function.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regression: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missing values with predicted score from a regression equation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Model-based Methods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likelihood:</a:t>
            </a: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that is most likely to have resulted in the observed data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imputation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704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286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1.3.2 Continue Example 1.3.1: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missing values in their sample means.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6620830" cy="38103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5190397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means:    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mean_age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mean_iq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59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2286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1.3.2 Continue Example 1.3.1: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missing values in their sample means.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means:    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mean_age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mean_iq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315200" cy="29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jpeg;base64,/9j/4AAQSkZJRgABAQAAAQABAAD/2wBDAAoHBwgHBgoICAgLCgoLDhgQDg0NDh0VFhEYIx8lJCIfIiEmKzcvJik0KSEiMEExNDk7Pj4+JS5ESUM8SDc9Pjv/2wBDAQoLCw4NDhwQEBw7KCIoOzs7Ozs7Ozs7Ozs7Ozs7Ozs7Ozs7Ozs7Ozs7Ozs7Ozs7Ozs7Ozs7Ozs7Ozs7Ozs7Ozv/wAARCAFaAPYDASIAAhEBAxEB/8QAGwABAAMBAQEBAAAAAAAAAAAAAAQFBgMCAQf/xABPEAAABQICAwkNAwoFAwUAAAAAAQIDBAURBhITITEHNUFRVWF0kbIUFRciU3GBk5ShsdHSMpLBFiMzNjdCUnJz8CRiwuHxNEOCJ0VGVFb/xAAaAQEAAwEBAQAAAAAAAAAAAAAAAQIFAwQG/8QAMxEAAgECAwYEBQQDAQEAAAAAAAECAxEEEiETMTIzQVEUUmGhFSJxgZGxwdHhI/DxBUL/2gAMAwEAAhEDEQA/AKir1eptVqc23UZaEIkOElKX1ERESjsRFcQ+/dW5Ume0L+YVvf2odKc7RiEPooQjlWh8/Ocsz1JvfurcqTPaF/MO/dW5Ume0L+YhALZI9iueXcm9+6typM9oX8w791blSZ7Qv5iEAZI9hnl3JvfurcqTPaF/MO/dW5Ume0L+YhAGSPYZ5dyb37q3Kkz2hfzDv3VuVJntC/mIQBkj2GeXcm9+6typM9oX8w791blSZ7Qv5iEAZI9hnl3JvfurcqTPaF/MO/dW5Ume0L+YhAGSPYZ5dyb37q3Kkz2hfzDv3VuVJntC/mIQBkj2GeXcm9+6typM9oX8w791blSZ7Qv5iEAZI9hnl3JvfurcqTPaF/MO/dW5Ume0L+YhAGSPYZ5dyb37q3Kkz2hfzDv3VuVJntC/mIQBkj2GeXcm9+6typM9oX8w791blSZ7Qv5iEAZI9hnl3JvfurcqTPaF/MO/dW5Ume0L+YhAGSPYZ5dyb37q3Kkz2hfzDv3VuVJntC/mIQBkj2GeXcm9+6typM9oX8w791blSZ7Qv5iEAZI9hnl3NjgaozpdaebkzJD6CjqMkuOqURHmTrsZgI259v6/0VXaSAxcakquhsYNt0tSkre/tQ6U52jEITa3v7UOlOdoxCG1DhRjT4mAABYqAAAAAAAAAAAAAAAAAAAAAAAAAAAAAAAAAAAAAAAAAAAAAAABqNz7f1/oqu0kA3Pt/X+iq7SQGJjecbWC5RSVvf2odKc7RiEJtb39qHSnO0YhDZhwox58TAAAsVAAAAAAAAAAAAAAAAAAAAAAAAAAAAAAAAAAAAAAAAAAAAAAAA1G59v6/wBFV2kgG59v6/0VXaSAxMbzjawXKKSt7+1DpTnaMQhNre/tQ6U52jEIbMOFGPPiYAAFioABOo1NXVqtHhII/wA6siUZcCdpn1Cs5KEXJ7kWjFyaSOEmFIiNsOPtmhMhvSN86bmX4DgY/RcWx4VYoT6qej85RXdEZF/BYr+j5GPzk9hjzYXE7em5NWa6HavR2c0k7oufySr+XN3rfMrX2EKyTFkQ3TalMLYcLalxNjG3xzWalTarEbhTXmEHGSo0oXYjO567DjJlLxHgF+dPSlUuC8SUPWsaiO3z9w81PF1ssak0sr7bztPD080oRbuigbwrXXmUOt0x5SFpJSTK2sjFfLgy4DmjlxnGF8BOJMrjb4sqk+m0mh9xS3Y+eMWbRqtmslO0c4Mx/FGDKompqJ12ARONPGkrlqM7e73hDF1siqSSy3t677EyoU8zhFu9jHO06YxCamux1JjvHZtw9ijHiJDkT5KY0VpTry/soTtMamufs8ov9U/goQMC/rdD/wDLsmO8cTJ0J1Laq/scnRSqxh3sVkej1GXOdgsRHHJDN9I2W1NjsYmfkhiDkt/qL5jU4Z1bodbtts72yGSXiauk4ou+0y1z/wC6Y5xr16k3GFtEnrfqWdKlCN5X3v2OD9GqMac3CeiLRIdtkbPaq+wSlYSxAlNzpT/oIh0oc+XUMWU12ZIcfcJ5KSU4q52uLHFOIKvBxPMajVGQ222ssqEr8UtRcAtKriNoqUbXtd7yI06WRzd7XMvIiyIjmjksOMr/AIXEmR+8cht6LiFrEplRcQoQ6b2piSSSJSVcAydVp7lKqkiC6d1MrtfjLaR+krDrRrylN06itJfh/Q51KSUVODuiIABsHqOAAAEgAACAAAAAAAAGo3Pt/X+iq7SQDc+39f6KrtJAYmN5xtYLlFJW9/ah0pztGIQm1vf2odKc7RiENmHCjHnxMAACxUDbYMhPQKLUK82wt180G1GQlJmZnwnbz26jGOixnZkpqMynM46skJLnMbTE9ckYcOHRKO+bBRWS0qkkR5lH5+v0jPxrnO1GG97/AKI9mGUY3qy3L9Tlgxiqw6y4zNgSiizkGh41tHa57DP39YzFbpq6TVZMJf8A2lnlPjTtI+oTixniLlNz7qfkLfGDaazQafiNlHjqRopFuA/+bl6SHFbWjWzVEkpaad+h0+SpTtC9466lxi1GGznRlVlyUl8o6cqWS1Gm583nGar2JIb9Lbo1GjKjwUHmUa/tOHziTuj78w+ip+JjI+cTgsNGVKM5Nv06L7DE1pKcopW/U/Sa8igqo9G79OyEGUYtHoS2+Km9xnqtiOmtUZVGoMVxmO6d3nXPtLEvHW9FA6N/pSMYIwWGjOmpyber0vpvGJrOM3GKXTXqa+ufs7ov9Q/goQMC/rbD/wDLsmLmdTZtT3P6O1CjOPrQszUlBXMi8YQsKUmoUzFsA5sR2OTmfLnK17JO4pCcfDVI31vIs4y28JW00LbDJ/8AqJWz220vbIVa8V0IlqL8lY52PbnL5C0w0V90OtlzPdshlV4UrxrUZUqTYzP9wUpwoyqvau2ketuhaUqkaayK+r6XJkCfFqOM6c/EgohN6VBaJB3K99uwR8Z/rZP/AJy+BD7RafLp2LKazNjrYcN5KiSsrGZXFjijDdZnYmmPRqe8404sjSsi1HqLhHpUqdPEx10y9/U42nOi9Nbmapuc6nF0X6TTIy247kL/AHRdH+VStHa+hRn8+v8ACwn0igM4WIq1iBxtDjetiMR3UpXH5/gMlVKg7Vak/OdKy3l5rFwFwF1C9OSrYnPDhirX7srOLp0cst7e4jJK6iLXrO2oT5MVpKnFIa0aCaNSUnmJRGSiLXfh1+YV4+qWtR3UtRna1zPgHvaPKnYtlQ4zc2M2cfMl5N1kaz8VXCnUfB+IjMxo7qWlqUSDWSzyaz2XsIWZV75jve+0fLnq17NgjKTmXYlU9pt1b2lRnyNZiLxtuYi/d18I7JitKipPQHrbWo3SM7JMjOxcXARekQELW2q6FKSfGR2A1rNOU1qNO219QNMKSRNW0w21JLQko0EjKo1HquXnsPbsZphx7Rxzfyumgk3PxStzcf4CuufGevaPSXXEKNSVqSZ7TI7XCwzIsVwI2iWhLmV7TGls1H4uwjynz67X5hDnMpYnvsoIyShZpIj4hwudrXOwXMzuZ3MxKTIbT6Go3Pt/X+iq7SQDc+39f6KrtJAYuN5xsYLlFJW9/ah0pztGIQm1vf2odKc7RiENmHCjHnxMtkUN1zC66ygjMm5GjUX+Wxa+sxUj9Sw8zEbwlApMzUdUQ5l9Ov4WH5pOiOQJz0R0rLZWaD5x4cJitrOcH0en0PViKGzjGS6rUssJwJFQr7CIzi2jQRrU4jakiL+yHui0p3EuInYsyUtLqiWtbplmMzIavAcZij0pufKPK7UnktMke22u3vuI2HoncO6bNY2FZ1ReZRkZfEeapi26lXL0Wj/U7Qw6UIZur1MNJZ7nlPMXzaNak347HYXGGmpdYlJoPdzrER8lKWhOsrkV9noIVdR3zlf1l9oxd4A/W6N/IvsmPdiJNYZy62ueWiltlHpc6R6TIxDOqaZtRdWqmtqJC1Fc1ERnq5tgg0OlUmoR3F1GrpgrSuyUGm+YrbRocMb5Yn/pufFQwY4UXOo5wUrWta30OtRRgoyte9zfzsNwJFOjSpuKFriF4jC1o8UuYuoVMfC9MnV5inQav3Q240panUo+yZcFh3q37NaT/XP/AFCPue/rW3/SX8B54OrGhOpnel+38HaSg6sYZd9u5LprdTKgVBcCtSULpi1J7nItRpI9pe/qGecxDV3n2n3Kg8p1m+jUatab7ReYVqRQsZyYztjZmuuMrI9l8x2+XpFBXKcqk1mVCURkTazy86T1l7h6KEY7VxmlqrrT8nGq3s1KL9GXOFok2oP1CqHU3YZMtmt59JXUoz1mXuuOFPruIalUmYbNUk5nnCSR5thcfULOeZUHc/jQ0llk1RWlc48u34WIcsGspplPqGI30lljtm2xfhWf/JF6THKU1KE6rSeto6fY6KLUowTt1ZX4n75UzEqyflvOOsGRsPKPxsu0h0pFZrlWqseAusSW0vrymolayFhiE/yhwnDrpHeTFPQybF7+u3WKbCP6107+sXwF4NTwzcorNFNbuqKSvGskm7MvZ+Fac9NXHdxSlUxJ5TTILXfiuZjM1qiS6FN7llpK6izIWnWlZcZCZihh5/F09DLS3FKesRJSZmeoha43zMU2iQ5J3ltMfnddzLURfgYrRqVIOmnK+ZbtNNC1SEJKbta3uVGI6AihdxGmQbvdLOkO6bZeb3il27Bsd0HZSOi/IVeDqUmqV5rTF/h45aZ0+CxbC67D0UcQ1htrN9zjUpJ18kfQ81/Db1DhwH3L/wCJausv4V7bdVuodKTRqHNgJenVxMN8zMjaNF7FfUY0i6iWNaZWIJJI3Y69NELhNJai/vnH54dy1HqMuAc6E6tam4Tllki9WMKclKKumbWVguiQm2XZOINEh9OZs1N/aLjLrESnYTp1TqkyPHq2eNGZS5p0o2329Q6413nw/wBF/BI9bnzane+7aE5lqi2IuM9Y8ynWWGdZ1Hf7d/odstN11TUdPv2OX5N4Y/8A1CPVigq0WHDnqZgzClsERGTpFa5iX+SOIOS3/d8xWzIciBJVHlNKadRbMhW0r6x76HFzc3pp+x5au7gt+TiAAPYeY1G59v6/0VXaSAbn2/r/AEVXaSAxMbzjawXKKSt7+1DpTnaMREINxxKC2qOxCXW9/ah0pztGPVDJg65COS6lplLyVLUs7EREd/wGtfLSv6GS1epb1NNjec5TajSI0ZWVVPZStPMeov8AT7x0xHR/ygnUqqQUXRUiSh237qi2mfov1ChxhPaqWJZL7DhONFlQhST1GRFwem4t8IYpbpVEnRpCizMpN2MR8Kj1WL0mXvGW6NWnQhUpr5l+/wDZ7lUhOrKEnp/BzxfV0M16HBh+LHpJpJJF/EVr/IaZLRI3SmZBakyoBqI+M9nwIh+WuurfdW64o1LWo1KUfCZja1HEbDcDD9TivtrmRE5Hms3jWsRHfqPrEV8LKMYQh1TT++v6ilXUpSlLumZGpkaapLIysZPL2/zGLvc/IzxbHsV7IX2TFjMpeHsTPKqEGrtQH3TzOsSLF43CZayHpmVRcGR3lQZiajVHUZCWgvEbHWpiFUobJReZq1rFIUslXaNqy13nTC53qWJrHctG58VDBjXYHnQ2XqmmfMbj90s5CW4e0zvccZ2G6HGgvPMYlZfdQgzQ2SCus+LaFKao15xlfW3R9hUi6lKLj6kirfs1pP8AXP8A1CPuefrW3/SX8AqU+I5gGmQ0SG1SGnjNbRH4yS8bb1jjgeZGg4kQ/LeQy0TayzrOxXMhChLwtVW6yJclt4O/YqZzi2qvIcbUaVokKNJlwGSj1jbVWklimVQ6swWZEoibk2/dy6z+Ci6hhZ6ycqElaTI0qdWaTLhK56xrMI4mRS8PVKO6uy2Um4wR8Jnqt12MWxcKipwqU+JafnQrQlHPKE9z/Yr8Zzl1bE6ozBZkRzKO0lPHfX79XoGnq9GgIoMKhKrMWCbFnHkuGV1qMtu3jMxlsHKgorh1Cpym2kRyNwicVrWvg8/CYqatUHKpVJE109bqzMuYuAuoVeHlKcaUXZQV7+pbaxjGU5K7l+hvsNUqnQ2ZdL7+xJrc5OXQpMr5rbS1/wB2GWw/Ddp+OYsR4rLZkZT94pIkhyHLaksnZxpZKSfORjbTp9IfxZSK4xMZSl2xyU5tbZkW0/h6BWdKpRlJN5lNPp1RMZwqKLStlfsX/fp6fOq1Jirbj1GOozjrNBHnKxatfD8x+XVB+Y/UHVz1rVJzWcz7SMuAWVZqhs4xk1KnvpVleztuIPUrUXuE/FTlKq8aPWoT7LctwiKTGzeNfZf++AMLS8M18ukl90/4ZNeptk9dU/yjvug7KR0X5CxoFOZp2DXe6J7ECRVCulx4yKyOIvQZ9YgYjkU2sVKiMlOZ0CWiS+slakFqvcVuM6uzVKulqIolRIiCaaNOw+My+HoFIU51aUKOq3tv7lpThCcqm/oi8oFIptDqzU1GJ4ThJulaMxFmI+DaM/jOlFSsQPE0X5mR+ebMtlj2l13FENZU6jEreCopvSGk1GCeQkKOylo1Fq9Fj9A7ulUoVo1HLMno9PxuOKnGrTcErW1PeNd58P8ARfwSPW58tTZVhaDNKkxbpMuA9YjYsnRJlLorcaQ26tmPlcSg7mg7FqPqHvAsyFGcqLc2W3GS+wTaVLO2s7jk4S8C011/c6KS8Unf/bFV+VNe5Vk/fFdKlyJshUiS8t51VrrWdzMan8lcPF/8rY+4X1DPVeHFgT1MQ5qZrRERk6krEfMPbQqUJStTjZ/Sx5qsaqV5O6+tyEAXAew8xqNz7f1/oqu0kA3Pt/X+iq7SQGJjecbWC5RSVvf2odKc7RiEJtb39qHSnO0YhDZhwox58TAWABYqAsAAAN0+dPwVSoJlT2ZlSlN6RTjxXJGzZ1jCjZxqxRsSUyPTq6tUWVGRkalFsPz/AO48GNjJ5W03HrY9eGaWZJ2l0uRKlW6LXKQ8uTARDqSDLRKjI1OefmHSl4lp61xIS8OQFmZoaU6aSufBfYINawjNpMcpjTiJsM9enZ1kRc5cArKTvvD/AK6O0QoqNCpRbg21r1ehZ1KsKizKzNpiOs0uhVhcBGHIDxJSlWY0EW0r8QxRIVVKrkjspbVJeshtGxNz2FzC83Qv1te/po+A7YHitxlTK/JsTMBs8l/3lmXB6NXpFKOWhhVVW9pfktUvVr7N7kyVjfDzECmwpUMiNMdJR3jTx7SM+fb1ippeJYVPp6IztAhy1ovd5wizKud9er+7C0wrPOu99aNOd11AlOtmfAvht7j9Axz7LkZ5xh1NltqNKi4jIKFPNF0K2rjr+RVllaq09E9D9CxFUqXQ0QVJw7Ae7qZ0h3bIsuzVs5xX4cVBrlQrEldMjNITEuhokEaUGRWuWrUY54//AEVF6J8h53P/ALVX6Gf4jzRpxjg3UW/6vudpTcsRke7+iLgyjw565k+op0kWA3nU3/EdjP8AAxMRjWA+8UaVQIZQDO1koLOguMVOF8QFQpTpPtG9EkoyPNlttxl1mLZ7CVNrCVSMN1FtZ2zHFdOyk83/AD1jvWjFVm8ReztZ62X43M503J00qVr9V3K9mr0ikVSZ3JTW6hEdMtF3UkroIr3tqPVr9w0iKlS1YSXXPyegZkPaPRaNNtpa725x+fyYr8OQuPJaU06g7KQotZDWM/sqe6X+JCcVQp2hJNu7Svd7iKFWfzLsn0IiKtDrlcpbKKNFiIKQWcm0lZwjMtR6uYcMUU8jxg/BgR0pzLQltttJEVzSXAIOHf1jp/SEfEbmGyhW6XU5KyIzjsZ0lz5Ul8LiK0lhqny7lH9yaadaHzb2yqfYoWDmksyo6apVFESlpUfiN/31+YcE45Ye/NTMPwHGP4UosZF6Rl5cl2bMdkvKNTjqzUoxxHojg4Sjmq3cn1u/Y4yxMk7Q0Ra4gOkrnNu0YlIYdbJSm1bW1XO5fAcqFTFVetRoREeVxfjmXAktZn1CvGxw2kqFhifX1mSXnk6CLfbfjL0/AdK8nQo5Yu73IrSSq1LvdvZxx9SGoNRZmREEUaSi3i7CUnVb4DLNkRuoIyuWYhsaMZ4jwbNpK1ZpUM9OxfaZbbfEvSQxzX6ZH8xDnhZSVOVKb1jp/DLV0nNTjuZpMexI0OtMNxmG2UHGSZpbSSSM7nr1DMjWbo2/0foqPiYyY6YJt4eLZTE2VWSRqNz7f1/oqu0kA3Pt/X+iq7SQGfjecaWC5RSVvf2odKc7RiEJtb39qHSnO0YhDZhwox58TAAAsVACS1T5L8B+chF2Y6kpWrivsEYQpJ3syWmt57ZaN55tpJpSa1EkjUdiK58Im1qiyqFO7llZVKNBKStN8qiPiHBMCUuAqeho1R0L0all+6eoyuNBFxi09AbhVymN1FLOpDhnZZecearUqKSlTV11XU7U4watPR9GS8AuyFR6oy+Zqp5RlGslfZJXN6LjLUq3fiHbZp0dohcVbFpy6f3spkJunw1fbQj7S/OYrHoU2hTorsyMaFXS8hJmXjERjhShK85SVnLcvojrOStFR1Uepb4/Sa8XupSV1G22REXDqF3NqEDCVDhUSVTkzVut6V9BrsWa99erj+AzUzEiJuKG609CIybynoc+00lq129I44ndnSqr3dObNs5baXGk3vZHAQ5LDymqdKpuS79TptlFznDe37FzGxjRIj6ZEfDDTTqNaVpd1l7hxx7AbTPZq8ZP+HqDZLuWzNb8St7xlRpajMnRKCzhypwcrpKJxh1ThXSRnq/EheWHjRqxnT37nd9Pv2KxrOpTcZ/bTqTMf/o6L0T5Dzuf/aq/Qz/ERMYSp7y4DM6AcNTDGVN15iWXH7hDw9XFUZcpKI2nVLa0JFmta4qqMpYLIt/9kupFYnM939HGNQJcqhP1ZlSFMsKyrQV85c9uLWIkJ2SzNachqWl8llozRtuLunyqzg2elt2NqkpLNGWZHpC2bC4RrI7Eths51Owc1HlGV0qcdSRkfGRf8CauKlTupJNPc7pfkQoRnZq6a36Ge3RcnfiKZkRPnGTprcdx0Z/ZU90v8SGcqqqjIqzvfFKymLXZSVlY78BeYWk6ZMo+HlYbnQdE4tZP5zWR6r6tReYNi1SpU07tNP7EbS85zatdFdh39Yqf0hHxGreqrVJ3TZLkg7MPETThnwEaSsfWKagYarqpMapsU81NtrS4nSLJGe2vVcRsWd3OV56TOhKiOPWMkGdysRW1Hw7BNSNOvXy3VsrQg5UqN7dbjE+H3qJU3CJBnFdUamHS1kZcXnIUo0NJxjLgRO4ZjLU+HaxNPFcyLmMTEYroUZWmiYZZS/tJS1EZJPqHSNTEU45JQzeqaKShRm8ylb0M81SZjsyLFNlaHJdjaJRWuRna/m1Db16vUiiqZoLtITObhtp+0uxJVbitt+Yz0fF8j8oe/E2OiQ6hs0NISeVKP7ufWKOXJcmzHZTyruPLNaj84rKhPETW1Vkl0fX+iY1Y0oPZu7f6GypWMqLFqDZsYfbiG4ZNqdQ5sSZ6+AU2LKT3pxMtCE5WXlE61bZYz1l6DuKAXVUxGdVpsCO/H/PQyItPm1rLiMvQQeFdKqpUtz0ev43jb7SFp71qiy3Rt/o/RUfExkxspGOoMxSVy8PR31pSSSU4q526hmqvOYqNQXIjw0RGzIiJpGwrEL4Pawgqc4Wt1uiuIySk5xle5ebn2/r/AEVXaSAbn2/r3RVdpIDxY3nGhguUUdb39qHSnO0YhCbW9/ah0pztGIQ2YcKMefEwBazsW0wF9gyklVsQNJWm7Mf8656Nhek7CtaoqUHN9CacHOaiupsaVDgwKRFwzLTlk1NhbjnMq2r++Yfm0uM5DlvRXSstlZoUXmMausRMRy8Urq0emySJp0jZ8XYlOz++cN0KmKbmRqsls20y20k4gysaVkXD6PgYysJUVOqk5Xz6v6/8PfiIucHZWy/oTcFSIkXCNSdnN6SMTxE4m19RkRbPSKHE2G+9K0TYS9PTZHjNOEd8t+AxPov7Oq1/VL/SIeGcSIgoVS6onT0yR4q0q16PnLmCCqRq1KtPWz1XdW6eok4SpwhPTTRmdT9ovONjujf9ZTeiF8TFViPDa6LIQ+wrTwHzI2Xi1+gz4xabo3/W03ohfEx3dSNWvSlHdqclBwpTjL0KLDlKOs1yPEymbZqzOnxILWfy9I1uLiiV+hOzoKfHpT5sqy/wbOrYfWOGFadKg4UnVWLHcdmS0m1HSgtZFsv16/QPuC6XV4M+RDn099MKa0aHTWnUR2Ox/Eh5cRVUqrqqXBuXfud6VNqCg1xf6jCcJDXbo9+/kfoyfiYzlVp7lKqr8Fza04ZEfGXAfUNHuj7+xuip+Jj2zkpYilJdUzzRTjRmn3RJjWxfhBUY/GqVMK7Z31uI/wCNXnIhCwVS2tM/XJ5GmJTyNRX/AHllwej42FPh+ru0SrszG7qSR5XE/wAST2kNTugT24TLNFhNaFp3/EO5dRKuZ2LrIz6h5qkKkKjw8OGev07neEoSjtpb4+/Yi4ZqBVzH3dsyxmolqZQrWSbFqL0FcVNcqlaRXZC5Mh9h5Dh5UEoyJJX1W5hTsvOxnkPMuKbcQd0qSdjIxrY+MYdTabi4lpzchJeKUlsrLTz/APHUO1Si6VTPGGaNrW6r6HKFRThklKzve5TTa3KrlThvSybztmhF0JsatZaz4xo8YIYd3Qae3JtoVIaJd9lsxiqreHG6PNgTITxvwJa0m0s9payOx+gSN0k7YnRb/wCsj4qHNOnUqwVLRWf2L/NCEnPV3R6x7NqjOIFMm68zFQlOgJBmSTKxXPz3uKOfiGfU6bHgy1JdSwd0uKTdZ+cxbU/GrnciYFbht1KMWojWXjpLz8Px5x8r9ApyqSVdobqlQ1KyuMq2tmf+4mjlouNOrCzW59GRUvUzTpyvfejLgADVPAAAAAAAAAAAAajc+39f6KrtJANz7f1/oqu0kBiY3nG1guUUlb39qHSnO0YhCbW9/ah0pztGIQ2YcKMefExwjbRXHMLYGOU2rRz6mstGZfaSjj6viQxI7yZ0qWltMmQ48TRWQS1GeUuYca9F1ssW9L6+p0pVNnd9ehYflXX+VZP3xoqNLexbhuoUma6p+Yz+eYWs7mfN16vSMMO0WZJgu6WK+4y4ZWzNqMjtxClbCQlH5Ek+jLU68oy+Z3RqqMVtzutEeoydK5dQx4kFPmEw6wUl0mnjzOIzHZZ8ZlwiOL0KTpynJ/8A07latRTUUuiNPhnETTDJ0erp01Of1eNtaM+Eub4C1xxCOp4hpEOIefTMklCi1lbMevqGDEpFTnNmwpEpxKo6TQ0pKrGgj4CP0jhPB/5trTdnr/06xxH+PJPU1eLcQSqXPZpFIlLjswmkoVoztmVbh9AoSxZXyUR99ZJ2PYaxVOuLedU66tS1rO6lKO5mY8jpSwlKEFFpNlJ4icpuSdjY4yabqtMp+JI6f0yCbfIuBRf73LqE3HFBqlTqzD0KE4+2mOlJqTa17mMSU+WUM4ZSXe5zO5tZjy38wkliGsl/7pK9aY86wlaDi4NfLe1+zOzr05JqSetiPLgSqdMKNMZUy8VjNCttjGk3R/1gj9ER2lDLyZUiW8b0l5bzp2LOtVz6x9lS5M10nZT7jyyTlJS1XMi4h6nSlKpCpJ7k7/c4KpFQlFdS5wlBpVTmPwaiVnXWz7mcNZkRK19fB1Dw5g2vInHFKA4s81icL7Blx34hRkZpMjI7GWwyFonE1cSzoSqkjJa329fXtFZ066m5UpKz6Pp9CYTpuKU1u7GixI4zToFFw8h0nn4ziVvKI9STM9nvMSMVJprmP4rdVK8VcdKVHmNNjuqxmZcFxgzcWp3SmtRrvmzGdzvx3HSVMkzndLKkOPrIsuZxWY7cQ4xwTjZ5uju/VnV4lO+nb2L2sYLqsSoLRDiOSYy1XacbLMWU9hGLKeweGcDOUyW4nu2e4S9ER3yJ1ber3jORsRViGzoY9RfQ2RWJOa5F5riDIkvy3jekPLdcVtUtVzFthXm4xqyVlrp1K7WlG7gnd+xzAAHvPIAAAAAAAAAAAajc+39f6KrtJANz7f1/oqu0kBiY3nG1guUUlb39qHSnO0YhCbW9/ah0pztGIQ2YcKMefEwAALFQAAAAAAAAAAAAAAAAAAAAAAAAAAAAAAAAAAAAAAAAAAAAAAANRufb+v8ARVdpIBufb+v9FV2kgMTG842sFyikre/tQ6U52jEITa3v7UOlOdoxCGzDhRjz4mAABYqAAAAAAAAAAAAAAAAAAAAAAAAAAAAAAAAAAAAAAAAAAAAAAABqNz7f1/oqu0kA3Pt/X+iq7SQGJjecbWC5RSVvf2odKc7RiEJtb39qHSnO0YhDZhwox58TAAAsVAAAAAAAAAAAAAAAAAAAAAAAAAAAAAAAAAAAAAAAAAAAAAAAA1G59v6/0VXaSAbn2/r/AEVXaSAxMbzjawXKKSt7+1DpTnaMQhNre/tQ6U52jEIbMOFGPPiYAAFioAAAAAAAAAAAAAAAAAAAAAAAAAAAAAAAAAAAAAAAAAAAAAAAGo3Pt/X+iq7SQDc+39f6KrtJAYmN5xtYLlFJW9/ah0pztGIQm1vf2odKc7RiENmHCjHnxMAACxUAAAAAAAAAAAAAAAAAAAAAAAAAAAAAAAAAAAAAAAAAAAAAAADUbn2/r/RVdpIBufb+v9FV2kgMTG842sFyikre/tQ6U52jEITa3v7UOlOdoxCGzDhRjz4mAABYqAAAAAAAAAAAAAAAAAAAAAAAAAAAAAAAAAAAAAAAAAAAAAAABqNz7f1/oqu0kA3Pt/X+iq7SQGJjecbWC5RSVvf2odKc7RiEJtb39qHSnO0YhDZhwox58TAAYtahT48anNOpQtDi0oNKlOEZOXK6tW0rahLdmFFsqgE5MBDkmKySjSTrROLPbbaZ29BDjJchrQRR47jSiP7SnM1y59W0E7jKRwFqVJRpVnmToijaUi0qc19GStm3aOdLph1BDysqzsWRvKm91nrK/Nq94jOrXGSV7FcAsKTCRLdfS4yp020XJCVkg75iI9Z8xmDUeGmbMI8z7DCVKRlVlNXjERa/SGZDK7XK8BImMtNm06xnJp5GYkrO6k6zIyvw6yCDFVNmNsJIzzHdVuBJazPqE3VrkW1sRwEmoxShzVtJJRNnZTecrHlPWV+fg9AimJTvqGrOx9AS0NstGk5DRm2aCMlEoyM7kOTujJwiQyRpP7PjGdxFycpxAS1FGU3laZu8W0sx29A4SG9E+pu1sp2sCdyGrHMBMhIjlFkPyGNLo1ISRZjTa+a+zzDlNZQxINLRqNtSUrTm2kRkR2PrBPWxNtLnABZS40dmnsKQ21pFtpUatKee5/5dlhGp0RU6ahhKVKI/GVl25S1n7iDMrXDi72IwCVUoncU5bRJWlB2UgllY8p6yvzjs3T2pFNaW0oylKUuyD2LIrai59fpDMrXGV3sV4DvMZSxIyIIyLRoVr4zSRn8RwEp3IasAE+FARNYQpBmSkO2e17EWvm9FlD1MhR4zT7qMym3Fp7mM+FJlmMz8xWLzmK5lexOV2uVwAAsVNRufb+v9FV2kgG59v6/0VXaSAxMbzjawXKKSt7+1DpTnaMQhNre/tQ6U52jEIbMOFGPPiYEl6e++zoXMposmxW+zlK1y9AjC1Uy29Do7azJCXVLSpRcWksInJRtcmKbvYg91vk4y4lWVbKSSgy4LD7IllIQSSjMNHe6lNkZGo/SerzFYWMqqSotQdhtMNojtuGjuU2iNJkR2seq5nz7RIiQ4rFcqsY15GERnfGy5jRs4OG17Di6tldr1OmS+iZTFNeJ5T3i5lN6M9XBly/AEzpLbCGW3VNpbM1FkM0mZnwnx7CFnIYhtYYWqLIOQfdibqNrIZeIrUOsuJFnsw4rKEsziiNqQZaikXL7J8SuLj2Bto9tBs5dyo7vfS+88gySt4yNRpLYdyPV6SBuepuS69oWlaYjJaDT4us77C8wsqmbcPEEZT0fOhtlhS2iTts2m+oc6wbklLEk5aJLC1GhLujJCknqM0qLmIyEqonbTRjI1fXcVsiS5KczuZSsRJSlJWJJcREDEh2PpNErKa05cxbSK5Hq6ha1CoSKZPdhRW22Y7SsmjNsjJwi4VXLXfb6RJhx48fFSk9zoU13OtxTCtZEZtGo0+gxDrWjdrpdDZ3ejKRya48hCXsrhtpNKVLuZ2PXt5uARuAX8aCyanpsMs8RcZ0sqtamVZDPKfVqPhFBwDpTqKTaXQpOLjvJLr2l0bayPKlCSTbg1D00ws2lmSk+LrK6iK19XCPr5JS22pr7ejTn406hxIibLIo7Gv7XMOhHXUEfc5kotbhbDtqIJSzclLWe1R3HppJ5jbd1NFtPi8wTbFMdJP2SPV5g6kPcfYs1yIhxKG21pctcnEEorle3xMcnnXH3VOuqNS16zO1riwo7Sp7EqmIIlOupJxkrazWi52LzpNXuFw5To05bTCCQSKQvRSVp/eQRZlK+8Si9JDzzrxhKzR1jTco7zPOzXHYyWFsteIkkkvJ49i5xyZedaJxLR2NwspmW21729wtID/dkqqyFpK7kV1drbNZDxHecp9EblRCyvOvKQt8i8ZsiIrER8F7md+YW2ltLakZetyuekOvIbbdPNoiNKTMtdjO9rgb7pttt38VozUm2oyM7cPoEtiW/OrMN2SvSL0qEmoy1qLNw8fnFsyzTk1CrGzIdcd0D/AIi2SJJbeG5/AROrk0aEYZtUzPyH35jynnjNa1ERGq22xW/AcrGZ2sdxfUmUUSgOr7teiGqURZ2UZjPxNm0tQ+4XzPTp5olEytUc8shf7pmtOs/74RDrOKk7aIlU7ta7ykYkvMJdS0s0k8jIu3CV7/gPZzHloYbWZOIjkZISorlr1mLRSm14xjpJrLlkNocJSMuZRGRKMy4LncxKpMWPOrkadCbSkkO/4iMWxv8AzJ40n7uoHXS1a6XJVNvRMzID6v7avOPg9K1OD0ZqNz7f1/oqu0kA3Pt/X+iq7SQGJjecbOC5RSVvf2odKc7RiEJtb39qHSnO0YhDZhwox58TBHYyO1+YSpk3upLKEsoZaZSZIQgzMiudzO5mZiKAlxTd2Qm0rFkmvTUpT+hU6krJfUyk3CL+a178+0RGJj0dbq21+M8hSFmor3I9o4AKqnBbkWc5PqdilOlCVDJRaJThOGVteYiMtvpHx6S6+ptS1a2kJbSZFaxFsHIBbKuxGZkxyqzHZ6Jy3jOQgkkS7bcpWK/HqIeZtRenE2lxLSEN3yoabJCSM9p2LhEUBGzjdO24Zpbrli1XJjTaEmTLimys246yla0FzGZCMzPksSlSkuXeWSiUpWu+YjI/cYjgIVOK3Ilzk+p3jTJEQnSYcNBPNm24XApJ8Y4AAskk7oq22d2Za2VktCG8xFa5puPK3icVmU03c+IjL8RyATZC7JC5i1sk0bbWQthEm1hwWo1qNR2ufEPgBYNtnSPIdiSG5DCzQ42rMlRcBj01KeYJ4m3DST6Mjn+Yrkf4EOICHFPegm0dmJTsbSaJWXSoNteojuk9o9w6hIgmrQqLKv7SFpJSFedJ6hGAQ4xe9EqTW5kl6oSHpaJSlJJxsyNGRBJSmx3KxEVh8ROkNvPPJWRLfSpLh2LWStojgGSNrWGZ3uTYdWlQGFsM6FTa1ZjS6whwr2tfxiMcW5j7Jv6NRJ7oSaHLJKxkZ3sXFrLgHAAyR1dhml3JKqhJXLalqWRvM5cq8pfu7L8fpHmLMkQpSZMdw23UnclF7xwAMsbWsMzvcGdzMz4QABYqajc+39f6KrtJANz7f1/oqu0kBiY3nG1guUUlb39qHSnO0YhD9Dmbm7s6a/MKpoQUhxTpJNkzy5jvbbzjj4LXuVkepP6h6I/+nhEknP2Z45YKu5NqJggG98Fr3KyPUn9QeC17lZHqD+oW+KYTz+zK+BxHlMEA3vgte5WR6k/qDwWvcrI9Sf1B8Uwnn9mPA4jymCAb3wWvcrI9Sf1B4LXuVkeoP6g+KYTz+zJ8DiPKYIBvfBa9ysj1J/UHgte5WR6g/qD4phPP7MjwOI8pggG98Fr3KzfqT+oPBa9ysj1J/UHxTCef2Y8DiPKYIBvfBa9ysj1B/UHgte5WR6k/qD4phPP7MeBxHlMEA3vgte5WR6k/qDwWvcrI9Qf1B8Uwnn9mPA4jymCAb3wWvcrI9Qf1B4LXuVkepP6g+KYTz+zHga/lMEA3vgte5Wb9Sf1B4LXuVkepP6g+KYTz+zHgcR5TBAN74LXuVm/UH9QeC17lZv1J/UHxTCef2Y8DiPKYIBvfBa9ysj1J/UHgte5WR6g/qD4phPP7MeBxHlMEA3vgte5WR6g/qDwWvcrI9Sf1B8Uwnn9mPA4jymCAb3wWvcrI9Qf1B4LXuVkepP6g+KYTz+zHga/lMEA3vgte5WR6k/qDwWvcrI9Sf1B8Uwnn9mPA1/KVW59v6/0VXaSA09DwY5h2auYucl8ltm1lJvLa5kd9p8QDPxFanWnnpu6NLDU5U6eWS1Ng1+hR/KQ9CsJ1wisS1ERc4+6VzyiusYEqF5PU0VPQsgFbpXPKK+8YaVzyivvGI2HqTnLIBW6VzyivvGGlc8or7xhsPUZyyAVulc8or7xhpXPKK6w2HqM5ZAK3SueUV94w0rnlFdYjYeozlkArdK55RX3jDSueUV1idh6jOWQCt0rnlFfeMNK55RX3jDYeozlkArdK55RX3jDSueUV94w2HqM5ZAK3SueUV94w0rnlFfeMNh6jOWQCt0rnlFfeMNK55RX3jDYeozlkArdK55RX3jDSueUV94w2HqM5ZAK3SueUV1hpXPKK6w2HqM5ZcICt0rnlFdYaVzyiusNh6jOWQCt0rnlFfeMNK55RX3jDYeozlkArdK55RXWGlc8or7xhsPUZyVN/Ql/MAiKWtRWUpRlzmA0cNHLTscJu7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2992" y="177755"/>
            <a:ext cx="4495800" cy="6524863"/>
          </a:xfrm>
          <a:prstGeom prst="rect">
            <a:avLst/>
          </a:prstGeom>
          <a:ln w="317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Matrices and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Measures of Central Tendency, Dispersion and Association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0070C0"/>
                </a:solidFill>
              </a:rPr>
              <a:t>Linear Combinations of Random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Graphical Display of Multivariate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0070C0"/>
                </a:solidFill>
              </a:rPr>
              <a:t>Multivariate Normal Distribution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0070C0"/>
                </a:solidFill>
              </a:rPr>
              <a:t>Sample Mean Vector and Sample Correlation and Related Inference Problems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0070C0"/>
                </a:solidFill>
              </a:rPr>
              <a:t>Multivariate Conditional Distribution and Partial 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0070C0"/>
                </a:solidFill>
              </a:rPr>
              <a:t> Inferences Regarding Multivariate Population Mean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Multivariate Analysis of Variance (MANOVA)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Repeated Measures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Discriminant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Principal Components Analysis (PCA)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Factor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Canonical Correlation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solidFill>
                  <a:srgbClr val="C00000"/>
                </a:solidFill>
              </a:rPr>
              <a:t>Cluster </a:t>
            </a:r>
            <a:r>
              <a:rPr lang="en-US" sz="1900" dirty="0" smtClean="0">
                <a:solidFill>
                  <a:srgbClr val="C00000"/>
                </a:solidFill>
              </a:rPr>
              <a:t>Analysis</a:t>
            </a:r>
            <a:endParaRPr lang="en-US" sz="19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347031"/>
            <a:ext cx="4191000" cy="6186309"/>
          </a:xfrm>
          <a:prstGeom prst="rect">
            <a:avLst/>
          </a:prstGeom>
          <a:ln w="412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Multivariate Data and Multivariate Analysis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Looking at Multivariate Data: </a:t>
            </a:r>
            <a:r>
              <a:rPr lang="en-US" dirty="0" smtClean="0"/>
              <a:t>Visualization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Principal Components </a:t>
            </a:r>
            <a:r>
              <a:rPr lang="en-US" dirty="0" smtClean="0"/>
              <a:t>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Multidimensional </a:t>
            </a:r>
            <a:r>
              <a:rPr lang="en-US" dirty="0" smtClean="0"/>
              <a:t>Scaling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Exploratory Factor Analysis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Cluster </a:t>
            </a:r>
            <a:r>
              <a:rPr lang="en-US" dirty="0" smtClean="0"/>
              <a:t>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Confirmatory Factor Analysis and Structural Equation Models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Analysis of Repeated Measures Data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"/>
            <a:ext cx="4107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Some multivariate data sets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67532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3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"/>
            <a:ext cx="4107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Some multivariate data sets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338262"/>
            <a:ext cx="72866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1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"/>
            <a:ext cx="4107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Some multivariate data sets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661987"/>
            <a:ext cx="61055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26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"/>
            <a:ext cx="4107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Some multivariate data sets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73247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96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52400"/>
            <a:ext cx="4107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 Some multivariate data sets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83351"/>
            <a:ext cx="679132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7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228600"/>
            <a:ext cx="912658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 Summary Statistics for Multivariate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use to evaluate patterns and behavior in data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tendency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a typical value for each variable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 apart are the individual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central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variable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how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each variable relate to the remaining variables, how 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variables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to one another when more than one variable are studies together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2-8)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some multivariate techniques such as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scaling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concept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distance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units in the data is often of considerable interest and importance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4, 7)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95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800" y="176700"/>
                <a:ext cx="8458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 tendency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mean vector.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76700"/>
                <a:ext cx="84582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81" t="-5882" r="-180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529941"/>
            <a:ext cx="2209800" cy="542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419600"/>
            <a:ext cx="2286000" cy="1037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413069"/>
            <a:ext cx="1905000" cy="776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94" y="4267199"/>
            <a:ext cx="3502722" cy="1300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10094" y="1219200"/>
                <a:ext cx="885770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population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vector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a collection of the</a:t>
                </a:r>
              </a:p>
              <a:p>
                <a:pPr lvl="0"/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means for each of the population means for each of the different variables.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94" y="1219200"/>
                <a:ext cx="8857706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03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78" y="2163783"/>
            <a:ext cx="1428322" cy="164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15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89221"/>
                <a:ext cx="8458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 tendency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expected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mean vector.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9221"/>
                <a:ext cx="84582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54" t="-5882" r="-1875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32091"/>
            <a:ext cx="3899885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207994"/>
            <a:ext cx="4749961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85" y="4204196"/>
            <a:ext cx="4800600" cy="1592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639" y="3276600"/>
            <a:ext cx="84075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estimate this population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vector </a:t>
            </a: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 sample 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because</a:t>
            </a:r>
            <a:endParaRPr lang="en-US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02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76200"/>
                <a:ext cx="9144000" cy="2479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Variances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standard deviations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measures the degree of spread (dispersion) in a variables values.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population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variance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"/>
                <a:ext cx="9144000" cy="2479525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970" b="-4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2400" y="38100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 mean of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variance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equal to the population variance: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03331"/>
            <a:ext cx="6592180" cy="9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25498"/>
            <a:ext cx="2066925" cy="87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9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6200" y="76200"/>
                <a:ext cx="891540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Ex1.5.1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we have observed the following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4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resting dollar sales: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258.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dollar sales are normal distributed, what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estimate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mean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variance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respectively.</a:t>
                </a: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variance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standard deviation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ones given by statistical software.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76200"/>
                <a:ext cx="89154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094" t="-1288" b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7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76200"/>
            <a:ext cx="8763000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Course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Topics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organize multivariate data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statistics for multivariate data 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data visualization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analysis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Canonical correlation analysis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factor analysis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scaling and correspondence analysis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 analysis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Multivariate Analysis of Variance </a:t>
            </a:r>
          </a:p>
        </p:txBody>
      </p:sp>
    </p:spTree>
    <p:extLst>
      <p:ext uri="{BB962C8B-B14F-4D97-AF65-F5344CB8AC3E}">
        <p14:creationId xmlns:p14="http://schemas.microsoft.com/office/powerpoint/2010/main" val="1020041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9594"/>
                <a:ext cx="8915400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Ex1.5.1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we have observed the following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4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resting dollar sales: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258.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likelihood estimate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population mean, variance, and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standard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deviation, respectively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variance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standard deviation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ones given by statistical software.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594"/>
                <a:ext cx="8915400" cy="5262979"/>
              </a:xfrm>
              <a:prstGeom prst="rect">
                <a:avLst/>
              </a:prstGeom>
              <a:blipFill rotWithShape="0">
                <a:blip r:embed="rId2"/>
                <a:stretch>
                  <a:fillRect l="-1025" t="-926" r="-1367" b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573445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9594"/>
                <a:ext cx="89154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Ex1.5.1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that we have observed the following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4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resting dollar sales: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248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258.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variance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standard deviation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ones given by statistical software.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594"/>
                <a:ext cx="89154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025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29893"/>
            <a:ext cx="5867400" cy="3113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75" y="4710742"/>
            <a:ext cx="4638220" cy="17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6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6794" y="228600"/>
            <a:ext cx="3889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Covariance and Correlation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78" y="1143000"/>
            <a:ext cx="6832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2373854"/>
            <a:ext cx="8596313" cy="917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78" y="3505200"/>
            <a:ext cx="209349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9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51197" y="460032"/>
            <a:ext cx="3889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Covariance and Correlation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5458"/>
            <a:ext cx="5791200" cy="516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42185"/>
            <a:ext cx="3067050" cy="1552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254137"/>
            <a:ext cx="8658225" cy="923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133600"/>
            <a:ext cx="3019425" cy="160020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2895600" y="1922145"/>
            <a:ext cx="76200" cy="32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7010400" y="3794760"/>
            <a:ext cx="45719" cy="396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4191000" y="2933700"/>
            <a:ext cx="609600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4800" y="228600"/>
                <a:ext cx="86868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1.5.2 Suppose that we have observed the following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4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observations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variance-covariance matrix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hands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28600"/>
                <a:ext cx="8686800" cy="3046988"/>
              </a:xfrm>
              <a:prstGeom prst="rect">
                <a:avLst/>
              </a:prstGeom>
              <a:blipFill rotWithShape="0">
                <a:blip r:embed="rId2"/>
                <a:stretch>
                  <a:fillRect l="-1053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133600"/>
            <a:ext cx="2219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0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1.5.2  b.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mean vector, sample variance-covariance matrix using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95400"/>
            <a:ext cx="7686675" cy="137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3699" y="3962400"/>
            <a:ext cx="8509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cause the negative covariance between the number of books and the dollar sales?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54997"/>
            <a:ext cx="3839795" cy="11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1430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x1 x2;</a:t>
            </a:r>
          </a:p>
          <a:p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5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248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258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run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04800"/>
            <a:ext cx="518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 code     Method 1 use </a:t>
            </a: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7338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iml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use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all 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{x1 x2}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n=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_mean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=x[+,]/n;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s_mean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</a:rPr>
              <a:t>quit;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22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11430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x1 x2;</a:t>
            </a:r>
          </a:p>
          <a:p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5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248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258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run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85800" y="304800"/>
            <a:ext cx="5181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 code     </a:t>
            </a:r>
            <a:r>
              <a:rPr 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 use </a:t>
            </a:r>
            <a:r>
              <a:rPr lang="en-US" sz="22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37338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iml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use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all 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{x1 x2}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n=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(x);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_mean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=x[+,]/n;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Ones=j(n,1,1);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s_var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=(x-ones*</a:t>
            </a:r>
            <a:r>
              <a:rPr lang="en-US" b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s_mean</a:t>
            </a:r>
            <a:r>
              <a:rPr lang="en-US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)[##,]/n;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s_mean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s_var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</a:rPr>
              <a:t>quit;</a:t>
            </a:r>
            <a:endParaRPr lang="en-US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76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219200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x1 x2;</a:t>
            </a:r>
          </a:p>
          <a:p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242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5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252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4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248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3 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258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run</a:t>
            </a:r>
            <a:r>
              <a:rPr lang="en-US" sz="16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676275" y="365114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iml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use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one;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read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all </a:t>
            </a:r>
            <a:r>
              <a:rPr lang="en-US" sz="16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{x1 x2}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x;</a:t>
            </a:r>
          </a:p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S_mean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=mean(x);</a:t>
            </a:r>
          </a:p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S_var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(x);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s_mean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s_var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6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quit;</a:t>
            </a:r>
            <a:endParaRPr lang="en-US" sz="1600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1921" y="3810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 code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52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76200"/>
            <a:ext cx="144462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568643"/>
            <a:ext cx="8991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magnitude of the covariance value is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particularly helpful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it is a function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magnitudes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(scales) of the two variables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quantity is a function of the variability of the two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it is hard to tease out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association between the two variables from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dispersions.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Collect the data of your heights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inches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meters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variance of the two data sets, are they the same?</a:t>
            </a:r>
          </a:p>
          <a:p>
            <a:pPr marL="457200" indent="-4572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covariance of the two data sets. Does the result make a sense to you?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23721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915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Learning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Objectives</a:t>
            </a:r>
            <a:endParaRPr lang="en-US" sz="2400" b="1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understand the structure of multivariate data and be able to phrase the appropriate scientific questions in terms of parameters of interest.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basic logic behind each method's construction.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various assumptions needed for the various methodologies covered in the class and determine which multivariate methods are appropriate for a given situation.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analyses of these methods in a statistical software package and interpret the output for each of the methods.</a:t>
            </a:r>
          </a:p>
        </p:txBody>
      </p:sp>
    </p:spTree>
    <p:extLst>
      <p:ext uri="{BB962C8B-B14F-4D97-AF65-F5344CB8AC3E}">
        <p14:creationId xmlns:p14="http://schemas.microsoft.com/office/powerpoint/2010/main" val="3252637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5600" y="177452"/>
            <a:ext cx="26564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</a:p>
        </p:txBody>
      </p:sp>
      <p:sp>
        <p:nvSpPr>
          <p:cNvPr id="5" name="Rectangle 4"/>
          <p:cNvSpPr/>
          <p:nvPr/>
        </p:nvSpPr>
        <p:spPr>
          <a:xfrm>
            <a:off x="248216" y="787682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strength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association, we use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48216" y="1447800"/>
            <a:ext cx="8895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Collect the data of your heights in inches and in meters, respectively.</a:t>
            </a:r>
          </a:p>
          <a:p>
            <a:pPr lvl="0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Compute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two data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using statistical software.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the result make a sense to you?</a:t>
            </a:r>
          </a:p>
        </p:txBody>
      </p:sp>
    </p:spTree>
    <p:extLst>
      <p:ext uri="{BB962C8B-B14F-4D97-AF65-F5344CB8AC3E}">
        <p14:creationId xmlns:p14="http://schemas.microsoft.com/office/powerpoint/2010/main" val="2066360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44277"/>
                <a:ext cx="9144000" cy="6317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covariance </a:t>
                </a:r>
                <a:r>
                  <a:rPr lang="en-US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divided by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product of the </a:t>
                </a:r>
                <a:r>
                  <a:rPr 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standard deviations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estimated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covariance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standard deviations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population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:r>
                  <a:rPr 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lie between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/>
                        <a:cs typeface="Times New Roman" panose="02020603050405020304" pitchFamily="18" charset="0"/>
                      </a:rPr>
                      <m:t>−1 </m:t>
                    </m:r>
                  </m:oMath>
                </a14:m>
                <a:r>
                  <a:rPr lang="en-US" sz="20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1</a:t>
                </a:r>
                <a:endParaRPr 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u="sng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indicates that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two variables are uncorrelated.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 to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±1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indicate a strong positive or negative dependence.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Correlation coefficient has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unit.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means that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changing of the units of the variables does not change the value of the value of the correlation coefficient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277"/>
                <a:ext cx="9144000" cy="6317179"/>
              </a:xfrm>
              <a:prstGeom prst="rect">
                <a:avLst/>
              </a:prstGeom>
              <a:blipFill rotWithShape="0">
                <a:blip r:embed="rId2"/>
                <a:stretch>
                  <a:fillRect l="-867" t="-482" r="-867" b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7207"/>
            <a:ext cx="75057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57200"/>
            <a:ext cx="1066800" cy="579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3068252"/>
            <a:ext cx="3352800" cy="4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46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69371"/>
                <a:ext cx="861060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Sample covariance between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unbiased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population variance covariance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9371"/>
                <a:ext cx="86106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062" t="-2116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75342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471107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796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80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818" y="152400"/>
            <a:ext cx="88919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1.5.3 Continue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1.5.2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correlation matrix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1: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7889" y="1828800"/>
                <a:ext cx="5257800" cy="416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pt-B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multiplication in R: </a:t>
                </a:r>
                <a:r>
                  <a:rPr lang="pt-BR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%*%</a:t>
                </a:r>
                <a:endParaRPr lang="pt-BR" sz="2400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89" y="1828800"/>
                <a:ext cx="5257800" cy="4168770"/>
              </a:xfrm>
              <a:prstGeom prst="rect">
                <a:avLst/>
              </a:prstGeom>
              <a:blipFill rotWithShape="0">
                <a:blip r:embed="rId2"/>
                <a:stretch>
                  <a:fillRect l="-1624" t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57400"/>
            <a:ext cx="2453329" cy="5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68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66408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1.5.3 Continue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1.5.2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correlation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based on the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0" y="2895600"/>
                <a:ext cx="4114800" cy="1797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 smtClean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endParaRPr lang="pt-BR" sz="2200" dirty="0" smtClean="0"/>
              </a:p>
              <a:p>
                <a:r>
                  <a:rPr lang="pt-BR" sz="2200" dirty="0" smtClean="0"/>
                  <a:t>Dminus12</a:t>
                </a:r>
                <a:r>
                  <a:rPr lang="pt-BR" sz="2200" dirty="0"/>
                  <a:t>&lt;-diag(1/sqrt(diag(v</a:t>
                </a:r>
                <a:r>
                  <a:rPr lang="pt-BR" sz="2200" dirty="0" smtClean="0"/>
                  <a:t>)))</a:t>
                </a:r>
              </a:p>
              <a:p>
                <a:endParaRPr lang="pt-BR" sz="2200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 smtClean="0"/>
                  <a:t>Matrix multiplication in R: </a:t>
                </a:r>
                <a:r>
                  <a:rPr lang="pt-BR" sz="2200" dirty="0"/>
                  <a:t>%*%</a:t>
                </a:r>
                <a:endParaRPr lang="pt-BR" sz="2200" dirty="0" smtClean="0"/>
              </a:p>
              <a:p>
                <a:r>
                  <a:rPr lang="pt-BR" sz="2200" dirty="0"/>
                  <a:t>R&lt;-Dminus12</a:t>
                </a:r>
                <a:r>
                  <a:rPr lang="pt-BR" sz="2200" dirty="0">
                    <a:solidFill>
                      <a:srgbClr val="0070C0"/>
                    </a:solidFill>
                  </a:rPr>
                  <a:t>%*%</a:t>
                </a:r>
                <a:r>
                  <a:rPr lang="pt-BR" sz="2200" dirty="0"/>
                  <a:t>v</a:t>
                </a:r>
                <a:r>
                  <a:rPr lang="pt-BR" sz="2200" dirty="0">
                    <a:solidFill>
                      <a:srgbClr val="0070C0"/>
                    </a:solidFill>
                  </a:rPr>
                  <a:t>%*%</a:t>
                </a:r>
                <a:r>
                  <a:rPr lang="pt-BR" sz="2200" dirty="0" smtClean="0"/>
                  <a:t>Dminus12</a:t>
                </a:r>
                <a:endParaRPr lang="pt-BR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95600"/>
                <a:ext cx="4114800" cy="1797800"/>
              </a:xfrm>
              <a:prstGeom prst="rect">
                <a:avLst/>
              </a:prstGeom>
              <a:blipFill rotWithShape="0">
                <a:blip r:embed="rId2"/>
                <a:stretch>
                  <a:fillRect l="-1926" t="-1695" r="-741" b="-5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38642"/>
            <a:ext cx="3429000" cy="956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0679"/>
            <a:ext cx="2590800" cy="882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5011499"/>
            <a:ext cx="3443757" cy="691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013336"/>
            <a:ext cx="78676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6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28600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1.5.3 Continue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1.5.2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find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sample correlation matrix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066800"/>
            <a:ext cx="1457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66358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89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76200"/>
            <a:ext cx="9067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 startAt="4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of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Dispersion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of dispersion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all of the variables simultaneously, rather than one at a time.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random vector </a:t>
            </a:r>
            <a:r>
              <a:rPr lang="en-US" sz="24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simply the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trace of the population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 covariance matrix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estimated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variation is of interest for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(chapter 3)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(chapter 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with total variation is that it 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not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 into account correlations among the variables.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96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2400"/>
                <a:ext cx="9067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Generalized Variance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067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762000"/>
                <a:ext cx="9144000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generalized variance (GV) of a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-dimensional random vector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X 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determinant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its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variance-covariance matrix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GV scalar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 of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overall multidimensional scatter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However,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very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matrices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may yield the </a:t>
                </a:r>
                <a:r>
                  <a:rPr lang="en-US" sz="2400" u="sng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value of the generalized variance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62000"/>
                <a:ext cx="91440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000" t="-1600" r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462" y="4418588"/>
            <a:ext cx="1905000" cy="1606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4695975"/>
            <a:ext cx="137160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7" y="3979768"/>
            <a:ext cx="1835055" cy="2109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682" y="4800600"/>
            <a:ext cx="1874225" cy="679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753307" y="3780201"/>
                <a:ext cx="54385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07" y="3780201"/>
                <a:ext cx="5438540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1842" r="-168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375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thumb/b/b9/Determinant_parallelepiped.svg/950px-Determinant_parallelepipe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2571750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71750" y="1219200"/>
                <a:ext cx="6572250" cy="3482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volume of this parallelepiped is the absolute value of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determinant of the matrix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formed by the rows constructed from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vectors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4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/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cs typeface="Times New Roman" panose="02020603050405020304" pitchFamily="18" charset="0"/>
                  </a:rPr>
                  <a:t>	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0" y="1219200"/>
                <a:ext cx="6572250" cy="3482172"/>
              </a:xfrm>
              <a:prstGeom prst="rect">
                <a:avLst/>
              </a:prstGeom>
              <a:blipFill rotWithShape="0">
                <a:blip r:embed="rId3"/>
                <a:stretch>
                  <a:fillRect l="-148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990600" y="450503"/>
            <a:ext cx="6833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learned from linear algebra or Calculus II 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76200"/>
            <a:ext cx="8610600" cy="6740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Homework, Tests, and Final Exam Policies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Homework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will be assigned often in class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due dates will be the following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Monday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or Wednesday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when Monday (Jan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Feb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20)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 holiday.  Your homework, tests, and final exam must be done neatly and </a:t>
            </a:r>
            <a:r>
              <a:rPr lang="en-US" b="1" u="sng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provide sufficient explanation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What's sufficient explanation? A good guide is to think about whether another student in the class who didn't know how to do this particular problem could understand your solution.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Late homework assignments will not be accepted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unless the student obtains the permission of the instructor prior to homework being due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indent="457200"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Homework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assignment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of each chapter will be posted </a:t>
            </a:r>
            <a:r>
              <a:rPr lang="en-US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under the folder of Files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on Canvas 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There will be three mid-terms exams with 300 points each. </a:t>
            </a:r>
            <a:endParaRPr lang="en-US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1000"/>
              </a:spcAft>
            </a:pP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 – Feb. 2</a:t>
            </a:r>
            <a:r>
              <a:rPr lang="en-US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	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 2 – Mar. 13</a:t>
            </a:r>
            <a:r>
              <a:rPr lang="en-US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 3 – Apr. 17</a:t>
            </a:r>
            <a:r>
              <a:rPr lang="en-US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1000"/>
              </a:spcAft>
            </a:pPr>
            <a:r>
              <a:rPr lang="en-US" b="1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Final </a:t>
            </a:r>
            <a:r>
              <a:rPr 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exam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Aft>
                <a:spcPts val="1000"/>
              </a:spcAft>
            </a:pP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Total 150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credits 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 final exam. Failure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 take the final exam will result in a grade of UW or E for the course regardless of other grades.</a:t>
            </a:r>
            <a:endParaRPr lang="en-US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717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8102601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72412"/>
            <a:ext cx="8845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relationship between the correlation and the area of the scatter plot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3429000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area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volumn</m:t>
                          </m:r>
                        </m:e>
                      </m:d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_____________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correlation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a:rPr lang="en-US" sz="2400" b="0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__________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429000"/>
                <a:ext cx="4572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00" r="-7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43065"/>
            <a:ext cx="810260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91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2400"/>
                <a:ext cx="9067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Generalized Variance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endParaRPr lang="en-US" sz="240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067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7620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takes </a:t>
            </a:r>
            <a:r>
              <a:rPr lang="en-US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large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when the various variables show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themselves.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takes a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variables show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correlation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among themselves, either positive or negative. 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581400"/>
            <a:ext cx="2566638" cy="2164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81400"/>
            <a:ext cx="1835055" cy="21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9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3810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1.5.4 (continue the previous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1.5.2 2) Compute the total variance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variance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347788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" y="3664803"/>
            <a:ext cx="2333897" cy="1483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401307"/>
            <a:ext cx="3340911" cy="3789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95600" y="25908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754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233666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695331"/>
                <a:ext cx="8458200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Euclidean distance: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The distance between the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matrix</a:t>
                </a:r>
                <a:endParaRPr 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95331"/>
                <a:ext cx="8458200" cy="860748"/>
              </a:xfrm>
              <a:prstGeom prst="rect">
                <a:avLst/>
              </a:prstGeom>
              <a:blipFill rotWithShape="0">
                <a:blip r:embed="rId2"/>
                <a:stretch>
                  <a:fillRect l="-1154" t="-5674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514600"/>
            <a:ext cx="3276600" cy="2085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576399"/>
            <a:ext cx="6066046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233666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695331"/>
                <a:ext cx="8458200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Euclidean distance: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The distance between the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matrix</a:t>
                </a:r>
                <a:endParaRPr 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95331"/>
                <a:ext cx="8458200" cy="860748"/>
              </a:xfrm>
              <a:prstGeom prst="rect">
                <a:avLst/>
              </a:prstGeom>
              <a:blipFill rotWithShape="0">
                <a:blip r:embed="rId2"/>
                <a:stretch>
                  <a:fillRect l="-1154" t="-5674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02" y="2590800"/>
            <a:ext cx="6477000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4159822"/>
                <a:ext cx="4038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rows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columns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159822"/>
                <a:ext cx="4038600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r="-15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623188"/>
            <a:ext cx="6066046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520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0"/>
            <a:ext cx="9067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Ex1.5.5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 1.2, page 8)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of “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chest, waist,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hip.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measure data into 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function in R: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08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6164" y="228600"/>
            <a:ext cx="8695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Ex1.5.5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 1.2, page 8)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Euclidean distance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“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data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with variable chest, waist,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hip.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5" y="1295400"/>
            <a:ext cx="8747928" cy="105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29859"/>
            <a:ext cx="84685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93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76200"/>
                <a:ext cx="8458200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Euclidean distance: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The distance between the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"/>
                <a:ext cx="8458200" cy="860748"/>
              </a:xfrm>
              <a:prstGeom prst="rect">
                <a:avLst/>
              </a:prstGeom>
              <a:blipFill rotWithShape="0">
                <a:blip r:embed="rId2"/>
                <a:stretch>
                  <a:fillRect l="-1081" t="-5674" b="-1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6200" y="1916116"/>
            <a:ext cx="906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coordinate contributes </a:t>
            </a:r>
            <a:r>
              <a:rPr lang="en-US" sz="24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equally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calculation of Euclidean distance.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057400" y="1689118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657600" y="1664565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91200" y="1664565"/>
            <a:ext cx="0" cy="38100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0232" y="2829442"/>
                <a:ext cx="898376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Consider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pottery data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1.3,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page 8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using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just three continuous variable Fe2O3, </a:t>
                </a:r>
                <a:r>
                  <a:rPr lang="en-US" sz="24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MgO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What is the Euclidean distance between the first  two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2" y="2829442"/>
                <a:ext cx="8983767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018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42" y="4191000"/>
            <a:ext cx="836949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45175"/>
            <a:ext cx="6066046" cy="719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42" y="4876800"/>
            <a:ext cx="8461981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5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152400"/>
                <a:ext cx="8839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Using just three continuous variable Fe2O3,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Find the distance between the first  two samples,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52400"/>
                <a:ext cx="88392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10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8037280" cy="1376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90800" y="2298204"/>
                <a:ext cx="4572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298204"/>
                <a:ext cx="457200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45" y="3048000"/>
            <a:ext cx="8777955" cy="8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00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1371600"/>
                <a:ext cx="891540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contribution of Fe2O3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this calculation is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huge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=2.218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|9.52 -7.33|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2.19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only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tiny (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additional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contributions from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variables are on completely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scales of measurement and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larger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Fe2O3 values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have larger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 sample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they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will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dominate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calculation of Euclidean distances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the problem of standardization discussed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 (covariance and correlation).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71600"/>
                <a:ext cx="8915400" cy="3416320"/>
              </a:xfrm>
              <a:prstGeom prst="rect">
                <a:avLst/>
              </a:prstGeom>
              <a:blipFill rotWithShape="0">
                <a:blip r:embed="rId2"/>
                <a:stretch>
                  <a:fillRect l="-958" t="-1429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62000" y="4898776"/>
            <a:ext cx="7696200" cy="461665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necessary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balance out the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35412"/>
            <a:ext cx="8017249" cy="5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9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981200"/>
            <a:ext cx="8686800" cy="234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Computing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Use of a computer is required for the analysis of multivariate data. The examples in class will be done using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 or SAS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Everyone is encouraged to download a free copy of R.  All necessary analyses will be able to be done in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 or SAS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304800"/>
            <a:ext cx="8382000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Grading</a:t>
            </a:r>
            <a:endParaRPr lang="en-US" sz="2400" dirty="0" smtClean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Your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final grade for this course will be determined as followed: Homework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25%, three </a:t>
            </a:r>
            <a:r>
              <a:rPr 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Tests 50%, and Final exam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25%.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333637"/>
            <a:ext cx="8686800" cy="1494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Group work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Two students work as a group in the class. Switch the people in the groups after the exams. 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2045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81400" y="17417"/>
            <a:ext cx="1491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Distance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503031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Euclidean distance: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distance between the units xi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996152"/>
            <a:ext cx="9067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Accounts 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variation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assume that the variables are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correlation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244" y="1275555"/>
            <a:ext cx="6067425" cy="720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1" y="2514600"/>
            <a:ext cx="77533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3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2047"/>
                <a:ext cx="9143999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Example1.5.6 (Table 1.2, page 8)</a:t>
                </a:r>
              </a:p>
              <a:p>
                <a:endParaRPr lang="fr-F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lphaLcPeriod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distance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data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“Measure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data" with variable chest, waist, and hip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Calculating a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statistical distance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b>
                        <m:r>
                          <a:rPr lang="en-US" sz="2400" b="1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data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“pottery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 with variable variables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Fe2O3,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MgO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047"/>
                <a:ext cx="9143999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000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" y="2667000"/>
            <a:ext cx="847184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82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685800"/>
            <a:ext cx="4289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City-block/Manhattan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graphicFrame>
        <p:nvGraphicFramePr>
          <p:cNvPr id="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660410"/>
              </p:ext>
            </p:extLst>
          </p:nvPr>
        </p:nvGraphicFramePr>
        <p:xfrm>
          <a:off x="914400" y="1524000"/>
          <a:ext cx="33258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3" imgW="1244520" imgH="469800" progId="Equation.3">
                  <p:embed/>
                </p:oleObj>
              </mc:Choice>
              <mc:Fallback>
                <p:oleObj name="Equation" r:id="rId3" imgW="12445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24000"/>
                        <a:ext cx="3325813" cy="1244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286000"/>
            <a:ext cx="3276600" cy="216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775373"/>
            <a:ext cx="1855906" cy="215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00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533400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Mahalanobis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 or Chi-square distance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47800" y="1219200"/>
                <a:ext cx="4555863" cy="546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in-bold"/>
                              <a:cs typeface="Times New Roman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en-US" sz="2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thJax_Main-bold"/>
                                  <a:cs typeface="Times New Roman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8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MathJax_Main-bold"/>
                                  <a:cs typeface="Times New Roman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en-US" sz="2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thJax_Main-bold"/>
                                  <a:cs typeface="Times New Roman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en-US" sz="28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MathJax_Main-bold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en-US" sz="2800" i="1" dirty="0">
                              <a:solidFill>
                                <a:srgbClr val="000000"/>
                              </a:solidFill>
                              <a:latin typeface="Cambria Math"/>
                              <a:ea typeface="MathJax_Main-bold"/>
                              <a:cs typeface="Times New Roman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en-US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athJax_Main-bold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800" b="1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athJax_Main-bold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b="1" i="0" dirty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  <a:ea typeface="MathJax_Main-bold"/>
                                      <a:cs typeface="Times New Roman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en-US" sz="2800" b="1" i="0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athJax_Main-bold"/>
                                      <a:cs typeface="Times New Roman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altLang="en-US" sz="28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MathJax_Main"/>
                                  <a:cs typeface="Times New Roman" pitchFamily="18" charset="0"/>
                                </a:rPr>
                                <m:t>−</m:t>
                              </m:r>
                              <m:r>
                                <a:rPr lang="en-US" altLang="en-US" sz="2800" i="1" dirty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MathJax_Math-italic"/>
                                  <a:cs typeface="Times New Roman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altLang="en-US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  <a:cs typeface="Times New Roman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en-US" sz="2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th-italic"/>
                              <a:cs typeface="Times New Roman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en-US" sz="2800" dirty="0">
                              <a:solidFill>
                                <a:srgbClr val="000000"/>
                              </a:solidFill>
                              <a:latin typeface="Cambria Math"/>
                              <a:ea typeface="MathJax_Main"/>
                              <a:cs typeface="Times New Roman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en-US" sz="2800" i="1" dirty="0">
                              <a:solidFill>
                                <a:srgbClr val="000000"/>
                              </a:solidFill>
                              <a:latin typeface="Cambria Math"/>
                              <a:ea typeface="MathJax_Main"/>
                              <a:cs typeface="Times New Roman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en-US" sz="2800" i="1" dirty="0" smtClean="0">
                          <a:solidFill>
                            <a:srgbClr val="000000"/>
                          </a:solidFill>
                          <a:latin typeface="Cambria Math"/>
                          <a:ea typeface="MathJax_Main"/>
                          <a:cs typeface="Times New Roman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8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in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1" i="0" dirty="0" smtClean="0">
                              <a:solidFill>
                                <a:srgbClr val="000000"/>
                              </a:solidFill>
                              <a:latin typeface="Cambria Math"/>
                              <a:ea typeface="MathJax_Main-bold"/>
                              <a:cs typeface="Times New Roman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en-US" sz="2800" b="1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athJax_Main-bold"/>
                              <a:cs typeface="Times New Roman" pitchFamily="18" charset="0"/>
                            </a:rPr>
                            <m:t>𝐢</m:t>
                          </m:r>
                        </m:sub>
                      </m:sSub>
                      <m:r>
                        <a:rPr lang="en-US" altLang="en-US" sz="2800" i="1" dirty="0" smtClean="0">
                          <a:solidFill>
                            <a:srgbClr val="000000"/>
                          </a:solidFill>
                          <a:latin typeface="Cambria Math"/>
                          <a:ea typeface="MathJax_Main"/>
                          <a:cs typeface="Times New Roman" pitchFamily="18" charset="0"/>
                        </a:rPr>
                        <m:t>−</m:t>
                      </m:r>
                      <m:r>
                        <a:rPr lang="en-US" altLang="en-US" sz="2800" i="1" dirty="0" smtClean="0">
                          <a:solidFill>
                            <a:srgbClr val="000000"/>
                          </a:solidFill>
                          <a:latin typeface="Cambria Math"/>
                          <a:ea typeface="MathJax_Math-italic"/>
                          <a:cs typeface="Times New Roman" pitchFamily="18" charset="0"/>
                        </a:rPr>
                        <m:t>𝜇</m:t>
                      </m:r>
                      <m:r>
                        <a:rPr lang="en-US" altLang="en-US" sz="2800" i="1" dirty="0" smtClean="0">
                          <a:solidFill>
                            <a:srgbClr val="000000"/>
                          </a:solidFill>
                          <a:latin typeface="Cambria Math"/>
                          <a:ea typeface="MathJax_Main"/>
                          <a:cs typeface="Times New Roman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219200"/>
                <a:ext cx="4555863" cy="5464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57541" y="2057400"/>
                <a:ext cx="4336380" cy="571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-bold"/>
                            <a:cs typeface="Times New Roman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en-US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-bold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-bold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en-US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-bold"/>
                                <a:cs typeface="Times New Roman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en-US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-bold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en-US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-bold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en-US" sz="28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-bold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8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athJax_Main-bold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800" b="1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athJax_Main-bold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en-US" sz="2800" b="1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MathJax_Main-bold"/>
                                    <a:cs typeface="Times New Roman" pitchFamily="18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en-US" sz="2800" b="1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athJax_Main"/>
                                <a:cs typeface="Times New Roman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en-US" sz="28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en-US" sz="2800" b="1" i="0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en-US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  <a:cs typeface="Times New Roman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en-US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th-italic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en-US" sz="2800" b="1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  <a:cs typeface="Times New Roman" pitchFamily="18" charset="0"/>
                          </a:rPr>
                          <m:t>𝐒</m:t>
                        </m:r>
                      </m:e>
                      <m:sup>
                        <m:r>
                          <a:rPr lang="en-US" altLang="en-US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"/>
                            <a:cs typeface="Times New Roman" pitchFamily="18" charset="0"/>
                          </a:rPr>
                          <m:t>−1</m:t>
                        </m:r>
                      </m:sup>
                    </m:sSup>
                    <m:r>
                      <a:rPr lang="en-US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-bold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en-US" sz="2800" b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-bold"/>
                            <a:cs typeface="Times New Roman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en-US" sz="2800" b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athJax_Main-bold"/>
                            <a:cs typeface="Times New Roman" pitchFamily="18" charset="0"/>
                          </a:rPr>
                          <m:t>𝐢</m:t>
                        </m:r>
                      </m:sub>
                    </m:sSub>
                    <m:r>
                      <a:rPr lang="en-US" altLang="en-US" sz="2800" b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  <a:cs typeface="Times New Roman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en-US" sz="28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en-US" sz="2800" b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𝐱</m:t>
                        </m:r>
                      </m:e>
                    </m:acc>
                    <m:r>
                      <a:rPr lang="en-US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athJax_Main"/>
                        <a:cs typeface="Times New Roman" pitchFamily="18" charset="0"/>
                      </a:rPr>
                      <m:t>) </m:t>
                    </m:r>
                  </m:oMath>
                </a14:m>
                <a:r>
                  <a:rPr lang="en-US" sz="2800" dirty="0" smtClean="0">
                    <a:latin typeface="Mathematica1"/>
                  </a:rPr>
                  <a:t> </a:t>
                </a:r>
                <a:endParaRPr lang="en-US" sz="2800" dirty="0">
                  <a:latin typeface="Mathematica1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41" y="2057400"/>
                <a:ext cx="4336380" cy="5715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785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1219" y="304800"/>
            <a:ext cx="5760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 The multivariate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 function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personal.kenyon.edu/hartlaub/MellonProject/images/Bivariate1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25480"/>
            <a:ext cx="4267200" cy="31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1694" y="1079600"/>
            <a:ext cx="8460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multivariate normal distribution so important?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15955"/>
            <a:ext cx="3959979" cy="341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345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" y="152400"/>
            <a:ext cx="898887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with mathematical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simplicity of probability function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easy to work with; easy to obtain methods based on the distribution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Student’s t distribution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(t) = \frac{\Gamma(\frac{\nu+1}{2})} {\sqrt{\nu\pi}\,\Gamma(\frac{\nu}{2})} \left(1+\frac{t^2}{\nu} \right)^{-\frac{\nu+1}{2}},\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581372"/>
            <a:ext cx="3279245" cy="71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&#10;\begin{align}&#10;f(x; d_1,d_2) &amp;= \frac{\sqrt{\frac{(d_1\,x)^{d_1}\,\,d_2^{d_2}} {(d_1\,x+d_2)^{d_1+d_2}}}} {x\,\mathrm{B}\!\left(\frac{d_1}{2},\frac{d_2}{2}\right)} \\&#10;&amp;=\frac{1}{\mathrm{B}\!\left(\frac{d_1}{2},\frac{d_2}{2}\right)} \left(\frac{d_1}{d_2}\right)^{\frac{d_1}{2}} x^{\frac{d_1}{2} - 1} \left(1+\frac{d_1}{d_2}\,x\right)^{-\frac{d_1+d_2}{2}}&#10;\end{align}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16" y="3689692"/>
            <a:ext cx="5115270" cy="15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3618558"/>
            <a:ext cx="18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F-distribution</a:t>
            </a:r>
          </a:p>
        </p:txBody>
      </p:sp>
      <p:pic>
        <p:nvPicPr>
          <p:cNvPr id="2050" name="Picture 2" descr="http://www.danielsoper.com/statcalc3/img/formula_normal_distribution_PD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2571672" cy="6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39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5697" y="42729"/>
                <a:ext cx="9055894" cy="3826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Multivariate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version of the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 Limit Theorem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collection of random vectors 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 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-25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,...,</a:t>
                </a:r>
                <a:r>
                  <a:rPr lang="en-US" sz="24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i="1" baseline="-250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that are </a:t>
                </a:r>
                <a:r>
                  <a:rPr 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iid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., then the sample mean vector,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𝐗</m:t>
                        </m:r>
                      </m:e>
                    </m:acc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</a:rPr>
                      <m:t>,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going to be approximately multivariate normally distributed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large samples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rad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dirty="0">
                                <a:solidFill>
                                  <a:srgbClr val="0070C0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(0, ∑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natural phenomena may also be modeled using this distribution.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97" y="42729"/>
                <a:ext cx="9055894" cy="3826817"/>
              </a:xfrm>
              <a:prstGeom prst="rect">
                <a:avLst/>
              </a:prstGeom>
              <a:blipFill rotWithShape="0">
                <a:blip r:embed="rId2"/>
                <a:stretch>
                  <a:fillRect l="-1009" r="-1750" b="-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data:image/jpeg;base64,/9j/4AAQSkZJRgABAQAAAQABAAD/2wCEAAkGBxMHBhUTExMWFBUVGSIbDRUVGCQgIRwWHR0aIiYcIiQgISgnIyUmIB0oJD0tKiw3Li43IyszODcsNzQ0LisBCgoKBQUFDgUFDisZExkrKysrKysrKysrKysrKysrKysrKysrKysrKysrKysrKysrKysrKysrKysrKysrKysrK//AABEIABoAygMBIgACEQEDEQH/xAAbAAACAwEBAQAAAAAAAAAAAAAFBgACBAMHAf/EADQQAAIBAgQFAwIFAgcAAAAAAAECAwARBAUSIQYTMUFRImFxgZEHFCMyQhZiFTM0Y6LR8P/EABQBAQAAAAAAAAAAAAAAAAAAAAD/xAAUEQEAAAAAAAAAAAAAAAAAAAAA/9oADAMBAAIRAxEAPwD3GhmcZk2DmiijUPNM1o1JNgii7O1v4qNvllHeq5Zni4/NZ8PoeOSDSSHt60YbOtj+24I+RWXJ0OPx0uNtcsOVgQe0Km5YeOY/qPkKnig2XxnjD/d/+q3YbXyBzNOr+Wi9uva+/Sk2TiXFLks04MDGOcQ4dbEc1+YiFd29J1EqOvS/tTfj5DFgJGHVUJHyAaAZNnTSRSvEqmOJwmshm1MLhrLGCfS1hf2bxehuXcVnM8C80MuHkjj/AM10WUgf8d7e3St3AQI4NwpNtTRK0hHd2FyfqTevNuKol4Z4veRNf+G4iRRniKBoWU79+zXBaw6XHe1B6hw/mjZtFzLo0ZAMbIrjVexBGtRdSO4oxVInWSIMpBUgFCOhB6Ee1XoJUofjc5jwU+hhKTa/oidh91UivmCzmPGz6FEoJ6a4nUbe7KBQEaq9wht1t6b+aD8XZq+UZPqi086SRIsKHBKmSR1UXsQbC9+vaukWZvNxS+HCjlxQq8j/AO47MAvtZVJ+ooNOU5gMywuoDSykrMhO6upsVP8A7cWNbaWMjYx8cZjHf0FMPIF/vdZVY/URL9qZ6Bd4+xyYLhiUO6oZhyoi9rapCF6Hra9/gVghwUJzvBjBLFaEscbNCAAYuUyiJiuzFnZX0npo1eLnJ8+igmKkTXU2NoJCLjwQtj9KD8RcWJgMGs6GVVhbVilaBwHhsQRdk2IJDjcXK6e9A21lzDMYstjVpZFjDsEQsbXdug+TXTB4kYzCrIoYBhcBlKnfyDYg/NLPG+U/1IowwtqjjaaNrXKTWKRNb5Lke6UDFmeOGXYFpGBa1gqr1ZmIVVHuWIH1quU4qTG4EPJC0DG943ZSRY9ypI369aA5Nmf9Q4fBMRuA0mIU76ZYxyyje4diflKPZbmSZkjlL2jkaN7i3rQ2NvIvQX/Oocw5I3cLrcD+Kk2F/Gog286T4rlFm8MuKEYf1EkJsQGZeoUkWJHgHsfFCskDHCY2W4Z5J5foI/0lX7Rg/UnvSuH5X4fZQUJ/1GFsQd7M9m+4Jv8ANB6XQfD8T4bFFuW7yaGKS6IpG0uOqmyHffpRilRcA2B/EDmYcjRPGTmsXYMo/TlH97G627i53tQFoeIcPPBI6uSImC4i6lTGTY+oMAQLEH2G/SitY/y0Us0osGLgDEKe62IAPyL15LgPxKny3Axw8sPykCayCS2kAXJvve16B+4p4elx+awz4Z1jexhxrH+WGbc2t1ZT+2/TUTTJDAsGHCKNKqLKB2ArpUoA7cORHLY4QzgRScxH9JbmXY6jdSCbsT0ogMGq4DkgWQJoUeFtbv7VoqUC1wxhWHDS4QSPDJhv0nZNJYBP2n1qws62PTvXdOFYhw2+CMkrxvfmM+hnOo3NyUsSTvcgt3vRoRKJy2kaiAC1tyBewv4Fz966UChJwd+T4Z/KQyyyRjSsSzsP001eoqyqrXCk2uTpIFrWFiuQZc+X43E3VFjeQNBp8aQu487XudySaNVKCVKlSgXOJ8pkznNsIgLpFE5mldLfvQDQu999Rv0tYVswHD8eBzOScPIzyEGYuwILBdIbYC3p2sPT7X3ovVXUOhBFwRYg9xQL/DUH5jOcZjN9M7JHB7xQggMPYuzfSxpiqqII0AAAA2AHYVaglY8wy9cweLWTaKQSaezMobTq8hWIceGVT2rZUoKyLrjIBIJGxHb33oVw7kpyiBuZO+Jle3MmlA1FV2VNgNluT8sx6k0XqUAnLOH4cpzGeeIMGnIMq6vTcX/aOi3JJPkmhHCPD0uVFDOBI+nW8pbdZpNTSqPK6zcbeabalAEynCnLc1xERBMczmaBuoBYKHQ+PUNQ86/Y1fDcORYd47M5jhYthoSRoRjcXAABNgTYMSBfbtYxUoB2AwjQZpiHLyMkhUortcKQtjoH8VO23m5rLHkDwyOUxuJXWxZ7LCbk+7Qk7DYXOwAFG6lADhy45FhZnjeXETTG4MzA3ktZR6VUKo72FhvVMt4Sw2Ey6ONo1dkRVdze7EAAt179aP1KD//Z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063461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985" y="111710"/>
                <a:ext cx="9095015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 distribution of univariate: 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normally distributed with mean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µ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Tx/>
                  <a:buAutoNum type="arabicParenR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 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𝜙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(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𝑥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a maximum when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57175" indent="-257175">
                  <a:buAutoNum type="arabicParenR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AutoNum type="arabicParenR"/>
                </a:pPr>
                <a14:m>
                  <m:oMath xmlns:m="http://schemas.openxmlformats.org/officeDocument/2006/math">
                    <m:r>
                      <a:rPr lang="en-US" sz="2400" dirty="0">
                        <a:latin typeface="Cambria Math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</m:d>
                      </m:e>
                      <m:sup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Mathematica1"/>
                      </a:rPr>
                      <m:t> 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𝜙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(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𝑥</m:t>
                    </m:r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  <a:sym typeface="Mathematica1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symmetric with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 =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So the mean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57175" indent="-257175">
                  <a:buAutoNum type="arabicParenR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AutoNum type="arabicParenR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defines the spread of the distribution.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Generalization to p &gt; 1 variables: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" y="111710"/>
                <a:ext cx="9095015" cy="5262979"/>
              </a:xfrm>
              <a:prstGeom prst="rect">
                <a:avLst/>
              </a:prstGeom>
              <a:blipFill rotWithShape="0">
                <a:blip r:embed="rId2"/>
                <a:stretch>
                  <a:fillRect l="-1005" t="-926" b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517805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030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2400"/>
                <a:ext cx="8821511" cy="6370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Multivariate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 Distributions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random vector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distributed according to a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population mean vector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population variance-covariance matrix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|Σ|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determinant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variance-covariance matrix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dirty="0">
                            <a:latin typeface="Cambria Math"/>
                          </a:rPr>
                          <m:t>  </m:t>
                        </m:r>
                        <m:r>
                          <a:rPr lang="el-GR" sz="2400" b="1" i="1" dirty="0">
                            <a:latin typeface="Cambria Math"/>
                          </a:rPr>
                          <m:t>𝚺</m:t>
                        </m:r>
                      </m:e>
                      <m:sup>
                        <m:r>
                          <a:rPr lang="el-GR" sz="2400" i="1" dirty="0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variance-covariance matrix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Distribution will take maximum values </a:t>
                </a:r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𝝁</m:t>
                    </m:r>
                  </m:oMath>
                </a14:m>
                <a:endParaRPr 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Mahalanobis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8821511" cy="6370975"/>
              </a:xfrm>
              <a:prstGeom prst="rect">
                <a:avLst/>
              </a:prstGeom>
              <a:blipFill rotWithShape="0">
                <a:blip r:embed="rId2"/>
                <a:stretch>
                  <a:fillRect l="-1037" t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599"/>
            <a:ext cx="5791200" cy="7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290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10" y="22860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Multivariate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Mahalanobis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are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uncorrelated</a:t>
            </a:r>
            <a:r>
              <a:rPr lang="en-US" sz="2400" dirty="0"/>
              <a:t> 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98718"/>
            <a:ext cx="5492802" cy="747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656675"/>
            <a:ext cx="2755650" cy="568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15641"/>
            <a:ext cx="5181600" cy="969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951984"/>
            <a:ext cx="2848902" cy="14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5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71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52400"/>
                <a:ext cx="9144000" cy="2185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en-US" sz="2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linear combinations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elements of a </a:t>
                </a:r>
                <a:r>
                  <a:rPr lang="en-US" sz="2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multivariate normal random variable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1" i="1">
                          <a:latin typeface="Cambria Math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sz="2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  <m: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l-GR" sz="2600" b="1" i="1" dirty="0">
                              <a:latin typeface="Cambria Math"/>
                            </a:rPr>
                            <m:t>𝚺</m:t>
                          </m:r>
                        </m:e>
                      </m:d>
                      <m:r>
                        <a:rPr lang="el-GR" sz="2600" b="1" i="1" dirty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distribution of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600" i="1">
                        <a:latin typeface="Cambria Math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600" i="1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600" i="1">
                            <a:latin typeface="Cambria Math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6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i="1">
                                <a:latin typeface="Cambria Math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600" i="1">
                            <a:latin typeface="Cambria Math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1" i="1">
                                <a:latin typeface="Cambria Math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600" b="1" i="1">
                            <a:latin typeface="Cambria Math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nary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"/>
                <a:ext cx="9144000" cy="2185535"/>
              </a:xfrm>
              <a:prstGeom prst="rect">
                <a:avLst/>
              </a:prstGeom>
              <a:blipFill rotWithShape="0">
                <a:blip r:embed="rId2"/>
                <a:stretch>
                  <a:fillRect l="-1200" t="-2507" r="-1600" b="-2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836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2400" y="152400"/>
                <a:ext cx="8909276" cy="5700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 Useful Results for the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MND: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　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arenR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, ∑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and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look at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univariate tests of normality for each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assessing multivariate normality.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inverse is not true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AutoNum type="arabicParenR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subset of the variables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has a multivariate normal distribution.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linear combination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variables has a univariate normal distribution.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Y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sz="24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∑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Any conditional distribution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subset of the variables conditional on known values for another subset of variables is a multivariate distribution.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8909276" cy="5700663"/>
              </a:xfrm>
              <a:prstGeom prst="rect">
                <a:avLst/>
              </a:prstGeom>
              <a:blipFill rotWithShape="0">
                <a:blip r:embed="rId2"/>
                <a:stretch>
                  <a:fillRect l="-1027" t="-856" r="-958" b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1743628" cy="42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217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6199" y="152400"/>
                <a:ext cx="8992961" cy="734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 1.6.1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Combination of the Cholesterol Measurements were taken 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heart-attack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patients on their cholesterol levels. For each patient, measurements were taken 0, 2, and 4 days following the attack.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was given to reduce cholesterol level.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mean vector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Variable </a:t>
                </a:r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</a:p>
              <a:p>
                <a:endParaRPr 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0-Day 259.5			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2-Day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230.8                     S=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2276 1508 813 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1508 2206 1349 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813 1349 1865 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4-Day 221.5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" y="152400"/>
                <a:ext cx="8992961" cy="7349833"/>
              </a:xfrm>
              <a:prstGeom prst="rect">
                <a:avLst/>
              </a:prstGeom>
              <a:blipFill rotWithShape="0">
                <a:blip r:embed="rId2"/>
                <a:stretch>
                  <a:fillRect l="-1016" t="-663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82204" y="2438400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/>
              </a:rPr>
              <a:t>The covariance matrix 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17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62000" y="3429000"/>
                <a:ext cx="4774664" cy="2917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Variable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0-Day 259.5		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2-Day 230.8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4-Day 221.5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  <a:latin typeface="times new roman"/>
                  </a:rPr>
                  <a:t>The covariance matrix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2276 1508 813 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1508 2206 1349 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813 1349 1865 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429000"/>
                <a:ext cx="4774664" cy="2917850"/>
              </a:xfrm>
              <a:prstGeom prst="rect">
                <a:avLst/>
              </a:prstGeom>
              <a:blipFill rotWithShape="0">
                <a:blip r:embed="rId2"/>
                <a:stretch>
                  <a:fillRect l="-1916" t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152400"/>
                <a:ext cx="8839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AutoNum type="alphaLcPeriod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estimate of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8839200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89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149" y="387832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8686267" cy="19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97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152400"/>
                <a:ext cx="88392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AutoNum type="alphaLcPeriod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estimate of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we assume the three measurements have a multivariate normal distribution, find the distribution of the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52400"/>
                <a:ext cx="883920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1034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149" y="3878328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/>
              </a:rPr>
              <a:t> 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12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15667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Normal Distribution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Set up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vector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variance-covariance matrix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bivariate variables</a:t>
            </a:r>
          </a:p>
          <a:p>
            <a:pPr marL="342900" indent="-3429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of the variance-covariance matrix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The joint probability density function of the bivariate normal variable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305675" cy="9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020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" y="371153"/>
            <a:ext cx="89276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Normal Distribution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Set up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vector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variance-covariance matrix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bivariate variables</a:t>
            </a:r>
          </a:p>
          <a:p>
            <a:pPr marL="342900" indent="-3429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lphaL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Find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of the variance-covariance matrix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joint probability density function of the bivariate normal variable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267018"/>
            <a:ext cx="8935224" cy="79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02556"/>
            <a:ext cx="2491883" cy="50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559874"/>
            <a:ext cx="3807720" cy="79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233940"/>
            <a:ext cx="3178969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800050"/>
            <a:ext cx="5329237" cy="6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7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228600"/>
            <a:ext cx="892764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The plot of the bivariate normal distribution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correlation </a:t>
            </a:r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equal to zero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special case is called the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 normal distribution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AutoNum type="arabicParenR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bell-shaped curve becomes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flattened on the 45 degree 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</a:t>
            </a:r>
            <a:r>
              <a:rPr lang="el-GR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ρ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0.9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curve becomes broader and the 45 degree line and even flatter still in the perpendicular direction.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3" y="990600"/>
            <a:ext cx="8934450" cy="79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284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0446" y="1219200"/>
            <a:ext cx="80438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options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 New" panose="02070309020205020404" pitchFamily="49" charset="0"/>
              </a:rPr>
              <a:t>ls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78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Courier New" panose="02070309020205020404" pitchFamily="49" charset="0"/>
              </a:rPr>
              <a:t>"Bivariate Normal Density"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;/*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</a:rPr>
              <a:t>mean=0, variance=1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*/</a:t>
            </a:r>
          </a:p>
          <a:p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</a:rPr>
              <a:t>%let r=0.9;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a;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pi=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3.1416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x1=-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4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4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0.1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/*why -4 to 4?*/</a:t>
            </a:r>
            <a:endParaRPr lang="pl-P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do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x2=-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4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to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4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b="1" dirty="0">
                <a:solidFill>
                  <a:srgbClr val="008080"/>
                </a:solidFill>
                <a:latin typeface="Courier New" panose="02070309020205020404" pitchFamily="49" charset="0"/>
              </a:rPr>
              <a:t>0.1</a:t>
            </a:r>
            <a:r>
              <a:rPr lang="pl-PL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      phi=exp(-(x1*x1-</a:t>
            </a:r>
            <a:r>
              <a:rPr lang="pt-BR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*</a:t>
            </a:r>
            <a:r>
              <a:rPr lang="pt-BR" dirty="0">
                <a:solidFill>
                  <a:srgbClr val="C00000"/>
                </a:solidFill>
                <a:latin typeface="Courier New" panose="02070309020205020404" pitchFamily="49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r*x1*x2+x2*x2)/</a:t>
            </a:r>
            <a:r>
              <a:rPr lang="pt-BR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/(</a:t>
            </a:r>
            <a:r>
              <a:rPr lang="pt-BR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dirty="0">
                <a:solidFill>
                  <a:srgbClr val="C00000"/>
                </a:solidFill>
                <a:latin typeface="Courier New" panose="02070309020205020404" pitchFamily="49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r*</a:t>
            </a:r>
            <a:r>
              <a:rPr lang="pt-BR" dirty="0">
                <a:solidFill>
                  <a:srgbClr val="C00000"/>
                </a:solidFill>
                <a:latin typeface="Courier New" panose="02070309020205020404" pitchFamily="49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r))/</a:t>
            </a:r>
            <a:r>
              <a:rPr lang="pt-BR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/pi/sqrt(</a:t>
            </a:r>
            <a:r>
              <a:rPr lang="pt-BR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dirty="0">
                <a:solidFill>
                  <a:srgbClr val="C00000"/>
                </a:solidFill>
                <a:latin typeface="Courier New" panose="02070309020205020404" pitchFamily="49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r*</a:t>
            </a:r>
            <a:r>
              <a:rPr lang="pt-BR" dirty="0">
                <a:solidFill>
                  <a:srgbClr val="C00000"/>
                </a:solidFill>
                <a:latin typeface="Courier New" panose="02070309020205020404" pitchFamily="49" charset="0"/>
              </a:rPr>
              <a:t>&amp;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r);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g3d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x1*x2=phi /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rotate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=-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</a:rPr>
              <a:t>20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9819"/>
            <a:ext cx="6136889" cy="54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781800" y="304800"/>
                <a:ext cx="2188997" cy="341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pt-BR" sz="15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BR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1</m:t>
                      </m:r>
                      <m:r>
                        <a:rPr lang="pt-BR" sz="15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0.0</m:t>
                      </m:r>
                    </m:oMath>
                  </m:oMathPara>
                </a14:m>
                <a:endParaRPr lang="en-US" sz="15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04800"/>
                <a:ext cx="2188997" cy="341697"/>
              </a:xfrm>
              <a:prstGeom prst="rect">
                <a:avLst/>
              </a:prstGeom>
              <a:blipFill rotWithShape="0"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736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onlinecourses.science.psu.edu/stat505/sites/onlinecourses.science.psu.edu.stat505/files/lesson04/r_0.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3" y="941416"/>
            <a:ext cx="3928502" cy="307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8639" y="4190290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  <a:latin typeface="times new roman"/>
              </a:rPr>
              <a:t>circular normal distribution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81400" y="1735261"/>
                <a:ext cx="5237706" cy="927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∑ =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l-GR" i="1" dirty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l-GR" i="1" dirty="0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l-GR" i="1" dirty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diagonal matrix.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take a slice parallel to x-y, you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get a circle.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735261"/>
                <a:ext cx="5237706" cy="927049"/>
              </a:xfrm>
              <a:prstGeom prst="rect">
                <a:avLst/>
              </a:prstGeom>
              <a:blipFill rotWithShape="0">
                <a:blip r:embed="rId3"/>
                <a:stretch>
                  <a:fillRect l="-815" t="-3289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94700" y="969597"/>
                <a:ext cx="2188997" cy="341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pt-BR" sz="15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pt-BR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500" i="1" dirty="0">
                              <a:solidFill>
                                <a:srgbClr val="C0000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1</m:t>
                      </m:r>
                      <m:r>
                        <a:rPr lang="pt-BR" sz="1500" b="1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pt-BR" sz="1500" i="1" dirty="0">
                          <a:solidFill>
                            <a:srgbClr val="C0000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= 0.0</m:t>
                      </m:r>
                    </m:oMath>
                  </m:oMathPara>
                </a14:m>
                <a:endParaRPr lang="en-US" sz="15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00" y="149796"/>
                <a:ext cx="2866810" cy="424796"/>
              </a:xfrm>
              <a:prstGeom prst="rect">
                <a:avLst/>
              </a:prstGeom>
              <a:blipFill rotWithShape="1">
                <a:blip r:embed="rId4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09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13082</TotalTime>
  <Words>3853</Words>
  <Application>Microsoft Office PowerPoint</Application>
  <PresentationFormat>On-screen Show (4:3)</PresentationFormat>
  <Paragraphs>1068</Paragraphs>
  <Slides>109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3" baseType="lpstr">
      <vt:lpstr>Mathematica1</vt:lpstr>
      <vt:lpstr>MathJax_Main</vt:lpstr>
      <vt:lpstr>MathJax_Main-bold</vt:lpstr>
      <vt:lpstr>MathJax_Math-italic</vt:lpstr>
      <vt:lpstr>宋体</vt:lpstr>
      <vt:lpstr>宋体</vt:lpstr>
      <vt:lpstr>Arial</vt:lpstr>
      <vt:lpstr>Calibri</vt:lpstr>
      <vt:lpstr>Cambria Math</vt:lpstr>
      <vt:lpstr>Courier New</vt:lpstr>
      <vt:lpstr>times new roman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Du</dc:creator>
  <cp:lastModifiedBy>Xiao Ji</cp:lastModifiedBy>
  <cp:revision>350</cp:revision>
  <dcterms:created xsi:type="dcterms:W3CDTF">2015-01-05T05:11:10Z</dcterms:created>
  <dcterms:modified xsi:type="dcterms:W3CDTF">2017-01-23T21:27:34Z</dcterms:modified>
</cp:coreProperties>
</file>